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21.04.2020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ЛЕКЦИЯ №5</a:t>
            </a:r>
            <a:endParaRPr lang="ru-RU" dirty="0"/>
          </a:p>
        </p:txBody>
      </p:sp>
      <p:sp>
        <p:nvSpPr>
          <p:cNvPr id="3" name="Содержимое 2"/>
          <p:cNvSpPr>
            <a:spLocks noGrp="1"/>
          </p:cNvSpPr>
          <p:nvPr>
            <p:ph idx="1"/>
          </p:nvPr>
        </p:nvSpPr>
        <p:spPr/>
        <p:txBody>
          <a:bodyPr/>
          <a:lstStyle/>
          <a:p>
            <a:pPr algn="ctr">
              <a:buNone/>
            </a:pPr>
            <a:r>
              <a:rPr lang="ru-RU" b="1" i="1" dirty="0" smtClean="0"/>
              <a:t>Патопсихологическая семиотика: психогенно-невротический </a:t>
            </a:r>
            <a:r>
              <a:rPr lang="ru-RU" b="1" i="1" dirty="0" err="1" smtClean="0"/>
              <a:t>симптомокомплекс</a:t>
            </a:r>
            <a:r>
              <a:rPr lang="ru-RU" b="1" i="1" dirty="0" smtClean="0"/>
              <a:t> </a:t>
            </a:r>
            <a:r>
              <a:rPr lang="ru-RU" b="1" i="1" dirty="0" smtClean="0"/>
              <a:t>в позднем возрасте.</a:t>
            </a:r>
            <a:endParaRPr lang="ru-RU"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55000" lnSpcReduction="20000"/>
          </a:bodyPr>
          <a:lstStyle/>
          <a:p>
            <a:pPr algn="ctr">
              <a:buNone/>
            </a:pPr>
            <a:r>
              <a:rPr lang="ru-RU" dirty="0" smtClean="0"/>
              <a:t>	ОСОБЕННОСТИ </a:t>
            </a:r>
            <a:r>
              <a:rPr lang="ru-RU" dirty="0" smtClean="0"/>
              <a:t>ВНУТРИЛИЧНОСТНЫХ КОНФЛИКТОВ У ПРЕСТАРЕЛЫХ </a:t>
            </a:r>
            <a:endParaRPr lang="ru-RU" dirty="0" smtClean="0"/>
          </a:p>
          <a:p>
            <a:pPr algn="ctr">
              <a:buNone/>
            </a:pPr>
            <a:endParaRPr lang="ru-RU" dirty="0" smtClean="0"/>
          </a:p>
          <a:p>
            <a:pPr>
              <a:buNone/>
            </a:pPr>
            <a:r>
              <a:rPr lang="ru-RU" dirty="0" smtClean="0"/>
              <a:t>	Межличностные </a:t>
            </a:r>
            <a:r>
              <a:rPr lang="ru-RU" dirty="0" smtClean="0"/>
              <a:t>конфликты — повседневный элемент жизни  многих престарелых людей. Как правило, это люди с изломанной судьбой, стареющие по «неуспешному» типу (</a:t>
            </a:r>
            <a:r>
              <a:rPr lang="ru-RU" dirty="0" err="1" smtClean="0"/>
              <a:t>Э.Эриксон</a:t>
            </a:r>
            <a:r>
              <a:rPr lang="ru-RU" dirty="0" smtClean="0"/>
              <a:t>), страдающие от не потерявших актуальности былых психических травм. Они подвергаются негативным социально-психологическим воздействиям, являющимся следствием «общежитского образа жизни» и «казенного» унифицированного обеспечения, если оказываются в домах-интернатах для престарелых. Это жесткая деформация персонального пространственно-временного континуума, ограничение свободы воли, деперсонализация и др. Результатом негативных воздействий становятся невротические состояния, в которых депрессивная пассивность перемежается взрывными аффективными проявлениями.  Кроме того, психика пожилого человека подвергается </a:t>
            </a:r>
            <a:r>
              <a:rPr lang="ru-RU" i="1" dirty="0" smtClean="0"/>
              <a:t>возрастным инволюционным изменениям</a:t>
            </a:r>
            <a:r>
              <a:rPr lang="ru-RU" dirty="0" smtClean="0"/>
              <a:t>, среди которых также достаточно много негативных. К старости акцентуированные черты личности порой приобретают характер гротеска, снижается способность к </a:t>
            </a:r>
            <a:r>
              <a:rPr lang="ru-RU" dirty="0" err="1" smtClean="0"/>
              <a:t>эмпатии</a:t>
            </a:r>
            <a:r>
              <a:rPr lang="ru-RU" dirty="0" smtClean="0"/>
              <a:t>, происходит сдвиг эмоциональной среды в область отрицательных эмоций, растут раздражительность, обидчивость.</a:t>
            </a:r>
          </a:p>
          <a:p>
            <a:pPr>
              <a:buNone/>
            </a:pPr>
            <a:r>
              <a:rPr lang="ru-RU" dirty="0" smtClean="0"/>
              <a:t> </a:t>
            </a:r>
            <a:r>
              <a:rPr lang="ru-RU" dirty="0" smtClean="0"/>
              <a:t>	В </a:t>
            </a:r>
            <a:r>
              <a:rPr lang="ru-RU" dirty="0" smtClean="0"/>
              <a:t>результате перечисленных тенденций психика старого человека, живущего в доме-интернате, глубоко </a:t>
            </a:r>
            <a:r>
              <a:rPr lang="ru-RU" dirty="0" err="1" smtClean="0"/>
              <a:t>невротизирована</a:t>
            </a:r>
            <a:r>
              <a:rPr lang="ru-RU" dirty="0" smtClean="0"/>
              <a:t>, что приводит его к частым столкновениям с окружающими. Такой человек создает вокруг себя конфликтную среду и сам становится ее жертвой. Он попадает в замкнутый круг: невротическое состояние — конфликт — новое невротическое состояние, порожденное конфликтом. Самостоятельно человек из этого круга вырваться не может, ему необходима квалифицированная психологическая помощь.</a:t>
            </a:r>
          </a:p>
          <a:p>
            <a:pPr>
              <a:buNone/>
            </a:pPr>
            <a:r>
              <a:rPr lang="ru-RU" dirty="0" smtClean="0"/>
              <a:t> </a:t>
            </a:r>
            <a:r>
              <a:rPr lang="ru-RU" dirty="0" smtClean="0"/>
              <a:t>	При </a:t>
            </a:r>
            <a:r>
              <a:rPr lang="ru-RU" dirty="0" smtClean="0"/>
              <a:t>разработке концепции такой помощи необходимо учитывать как своеобразие субъекта конфликтного действия — пожилого человека, так и своеобразие конфликтов, возникающих в стенах дома-интерната.</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62500" lnSpcReduction="20000"/>
          </a:bodyPr>
          <a:lstStyle/>
          <a:p>
            <a:pPr>
              <a:buNone/>
            </a:pPr>
            <a:r>
              <a:rPr lang="ru-RU" dirty="0" smtClean="0"/>
              <a:t>	 </a:t>
            </a:r>
            <a:r>
              <a:rPr lang="ru-RU" dirty="0" smtClean="0"/>
              <a:t>Пожилые люди, как уже говорилось, в подавляющем большинстве своем с возрастом приобретают свойства психики, вызывающие межличностные конфликты. Кроме названных выше, это ригидность психических процессов, уменьшение способности и стремления к </a:t>
            </a:r>
            <a:r>
              <a:rPr lang="ru-RU" dirty="0" err="1" smtClean="0"/>
              <a:t>конформности</a:t>
            </a:r>
            <a:r>
              <a:rPr lang="ru-RU" dirty="0" smtClean="0"/>
              <a:t>, эгоистичность и эгоцентризм, снижение мотивации к изменению адаптационных возможностей. Эти особенности психики не только способствуют возникновению конфликтов, но и затрудняют их предупреждение и разрешение. Поэтому пожилые люди традиционно рассматриваются психиатрами и психологами как трудные объекты для эффективной </a:t>
            </a:r>
            <a:r>
              <a:rPr lang="ru-RU" dirty="0" err="1" smtClean="0"/>
              <a:t>психокоррекционной</a:t>
            </a:r>
            <a:r>
              <a:rPr lang="ru-RU" dirty="0" smtClean="0"/>
              <a:t> работы.</a:t>
            </a:r>
          </a:p>
          <a:p>
            <a:pPr>
              <a:buNone/>
            </a:pPr>
            <a:r>
              <a:rPr lang="ru-RU" dirty="0" smtClean="0"/>
              <a:t> </a:t>
            </a:r>
            <a:r>
              <a:rPr lang="ru-RU" dirty="0" smtClean="0"/>
              <a:t>	Однако </a:t>
            </a:r>
            <a:r>
              <a:rPr lang="ru-RU" dirty="0" smtClean="0"/>
              <a:t>нельзя не отметить, что у человека с годами появляется и психологический «ресурс»: возрастное снижение уровня психологической защиты улучшает контакт с подсознанием, а рост зависимости от других (по мере физического и интеллектуального ослабления) делает пожилого человека психологически более податливым, более открытым для коррекционных воздействий.</a:t>
            </a:r>
          </a:p>
          <a:p>
            <a:pPr>
              <a:buNone/>
            </a:pPr>
            <a:r>
              <a:rPr lang="ru-RU" dirty="0" smtClean="0"/>
              <a:t> </a:t>
            </a:r>
            <a:r>
              <a:rPr lang="ru-RU" dirty="0" smtClean="0"/>
              <a:t>	Своеобразие </a:t>
            </a:r>
            <a:r>
              <a:rPr lang="ru-RU" dirty="0" smtClean="0"/>
              <a:t>межличностных конфликтов, возникающих в домах-интернатах, заключается в том, что все они сложносоставные. Любой конфликт, даже если он на первый взгляд очень незначителен, непременно связан с другим, а то и с несколькими другими внешними и внутренними конфликтами того же человека.</a:t>
            </a:r>
          </a:p>
          <a:p>
            <a:pPr>
              <a:buNone/>
            </a:pPr>
            <a:r>
              <a:rPr lang="ru-RU" dirty="0" smtClean="0"/>
              <a:t> </a:t>
            </a:r>
            <a:r>
              <a:rPr lang="ru-RU" dirty="0" smtClean="0"/>
              <a:t>	Их </a:t>
            </a:r>
            <a:r>
              <a:rPr lang="ru-RU" dirty="0" err="1" smtClean="0"/>
              <a:t>взаимопереплетение</a:t>
            </a:r>
            <a:r>
              <a:rPr lang="ru-RU" dirty="0" smtClean="0"/>
              <a:t> представляет собой сложную структуру, проявляющуюся на двух уровнях: глубинном (сущностном) и внешнем (феноменальном).</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404664"/>
            <a:ext cx="9144000" cy="6453336"/>
          </a:xfrm>
        </p:spPr>
        <p:txBody>
          <a:bodyPr>
            <a:normAutofit fontScale="55000" lnSpcReduction="20000"/>
          </a:bodyPr>
          <a:lstStyle/>
          <a:p>
            <a:pPr>
              <a:buNone/>
            </a:pPr>
            <a:r>
              <a:rPr lang="ru-RU" dirty="0" smtClean="0"/>
              <a:t> Глубинный уровень — мир </a:t>
            </a:r>
            <a:r>
              <a:rPr lang="ru-RU" dirty="0" err="1" smtClean="0"/>
              <a:t>внутриличностных</a:t>
            </a:r>
            <a:r>
              <a:rPr lang="ru-RU" dirty="0" smtClean="0"/>
              <a:t> конфликтов — присущ всем «неуспешным» престарелым людям. Они недовольны собой и окружающим миром.  Глубинный уровень конфликтной структуры осознается ими как </a:t>
            </a:r>
            <a:r>
              <a:rPr lang="ru-RU" dirty="0" err="1" smtClean="0"/>
              <a:t>экстравертированное</a:t>
            </a:r>
            <a:r>
              <a:rPr lang="ru-RU" dirty="0" smtClean="0"/>
              <a:t> тотальное отчуждение и переживается в форме своего противостояния тем мощным социальным факторам, которые человек изменить не в силах. Это переживание эмоционально сглажено, стабильно и </a:t>
            </a:r>
            <a:r>
              <a:rPr lang="ru-RU" dirty="0" err="1" smtClean="0"/>
              <a:t>фрустрировано</a:t>
            </a:r>
            <a:r>
              <a:rPr lang="ru-RU" dirty="0" smtClean="0"/>
              <a:t>.  На внешнем уровне структуры — мелкие бытовые конфликты, возникающие по случайному поводу, но вызывающие у субъекта конфликта бурную эмоциональную реакцию.  Это несоответствие между эмоционально насыщенной реакцией и незначительной причиной, ее вызвавшей, становится понятным, если учитывать взаимосвязь внешнего конфликта с глубинным уровнем конфликтной структуры. Такая взаимосвязь подобна соотношению официального объяснения поведенческого акта и его истинной причины подобна, но не аналогична. Если истинная причина поступка втайне, но осознается, то глубинные корни конфликта могут не осознаваться, ведь как причинная эта связь субъектом конфликта не прослеживается.</a:t>
            </a:r>
          </a:p>
          <a:p>
            <a:pPr>
              <a:buNone/>
            </a:pPr>
            <a:r>
              <a:rPr lang="ru-RU" dirty="0" smtClean="0"/>
              <a:t> Но такая связь — реальность, и реальность активная. Глубинные конфликты жизнестойки, так как всегда связаны со значимыми для человека проблемами и ценностями; их неразрешенное скрытое существование и создает почву для (на поверхностный взгляд) неожиданных бурных взрывных реакций. Глубинный уровень конфликтной структуры обнаруживает себя как раз тем, что создает серьезное искажение картины переживания внешнего мелкого конфликта; привносит в переживание накал высокого трагизма, совершенно несоизмеримого с объектом столкновения. По сути, внешний конфликт это не что иное, как сброс напряжения, накопленного во внутреннем </a:t>
            </a:r>
            <a:r>
              <a:rPr lang="ru-RU" dirty="0" err="1" smtClean="0"/>
              <a:t>неразрешаемом</a:t>
            </a:r>
            <a:r>
              <a:rPr lang="ru-RU" dirty="0" smtClean="0"/>
              <a:t> конфликте.  Очевидно, что без вскрытия глубинного уровня попытки решения внешнего конфликта будут напоминать тот тип лечения, когда идет борьба с симптомами болезни, а ее корень не уничтожается.</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62500" lnSpcReduction="20000"/>
          </a:bodyPr>
          <a:lstStyle/>
          <a:p>
            <a:r>
              <a:rPr lang="ru-RU" dirty="0" smtClean="0"/>
              <a:t>Игнорирование этой взаимосвязи приводит к искажению оценки поведения человека, что, в свою очередь, мешает разрешению конфликта. Конфликт сложной структуры трудно оценить однозначно с точки зрения конструктивности. Разумеется, снятие только одного внешнего конфликта, без затрагивания внутреннего (чаще всего более значимого), обусловит вскоре появление нового, подобного недавнему, внешнего конфликта. Однако стоит учесть, что внешний бытовой конфликт значим тем, что самим фактом своего возникновения и существования выявляет точки наивысшего потенциала межличностной и внутренней напряженности, а своим развитием и разрешением снижает ее уровень. Это позволяет говорить о его достаточной конструктивной значимости. Конфликт первого уровня — затяжной и трудноразрешимый, ближе к неконструктивному типу, так как возникает вследствие стабильных социальных ситуаций или неизгладимых человеческих травм. </a:t>
            </a:r>
          </a:p>
          <a:p>
            <a:r>
              <a:rPr lang="ru-RU" dirty="0" smtClean="0"/>
              <a:t> Такое понимание сути конфликтов, субъекты которых — пожилые люди, живущие в условиях дома-интерната, позволяет наметить адекватную стратегию психолого-коррекционной работы по их разрешению и профилактике.</a:t>
            </a:r>
          </a:p>
          <a:p>
            <a:r>
              <a:rPr lang="ru-RU" dirty="0" smtClean="0"/>
              <a:t> В первую очередь усилия должны быть направлены на выявление </a:t>
            </a:r>
            <a:r>
              <a:rPr lang="ru-RU" dirty="0" err="1" smtClean="0"/>
              <a:t>внутриличностных</a:t>
            </a:r>
            <a:r>
              <a:rPr lang="ru-RU" dirty="0" smtClean="0"/>
              <a:t> глубинных конфликтов и их взаимосвязи с конфликтами внешними. С самого начала работы необходимо учитывать особенности психики пожилого человека, в частности ригидность психических процессов, подкрепляемую его устоявшимися взглядами и установками, но одновременно и его психологический «ресурс», который проявляется в общении как высокий уровень заинтересованности во внимании к себе и благоприятном на него реагировании.</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23528" y="332656"/>
            <a:ext cx="8568952" cy="6525344"/>
          </a:xfrm>
        </p:spPr>
        <p:txBody>
          <a:bodyPr>
            <a:normAutofit fontScale="55000" lnSpcReduction="20000"/>
          </a:bodyPr>
          <a:lstStyle/>
          <a:p>
            <a:pPr>
              <a:buNone/>
            </a:pPr>
            <a:r>
              <a:rPr lang="ru-RU" dirty="0" smtClean="0"/>
              <a:t> Поэтому для установления первичного контакта и выявления структуры </a:t>
            </a:r>
            <a:r>
              <a:rPr lang="ru-RU" dirty="0" err="1" smtClean="0"/>
              <a:t>внутриличностных</a:t>
            </a:r>
            <a:r>
              <a:rPr lang="ru-RU" dirty="0" smtClean="0"/>
              <a:t> конфликтов наиболее эффективно применение </a:t>
            </a:r>
            <a:r>
              <a:rPr lang="ru-RU" i="1" dirty="0" smtClean="0"/>
              <a:t>психобиографического метода с использованием элементов психоанализа.</a:t>
            </a:r>
            <a:endParaRPr lang="ru-RU" dirty="0" smtClean="0"/>
          </a:p>
          <a:p>
            <a:pPr>
              <a:buNone/>
            </a:pPr>
            <a:r>
              <a:rPr lang="ru-RU" dirty="0" smtClean="0"/>
              <a:t> Непосредственная работа с глубинными конфликтами трудна, она осложнена тем, что такие конфликты имеют прочные корни и </a:t>
            </a:r>
            <a:r>
              <a:rPr lang="ru-RU" dirty="0" err="1" smtClean="0"/>
              <a:t>застарело-привычный</a:t>
            </a:r>
            <a:r>
              <a:rPr lang="ru-RU" dirty="0" smtClean="0"/>
              <a:t> характер течения.</a:t>
            </a:r>
          </a:p>
          <a:p>
            <a:pPr>
              <a:buNone/>
            </a:pPr>
            <a:r>
              <a:rPr lang="ru-RU" dirty="0" smtClean="0"/>
              <a:t> Ригидность психических процессов пожилого человека велика: он «не может» расстаться с мучающим его переживанием и даже (как это ни парадоксально) «не хочет» этого.</a:t>
            </a:r>
          </a:p>
          <a:p>
            <a:pPr>
              <a:buNone/>
            </a:pPr>
            <a:r>
              <a:rPr lang="ru-RU" dirty="0" smtClean="0"/>
              <a:t> Первый шаг в работе с выявленным конфликтом лежит вне границ психологии. Должна быть предпринята попытка устранить источник конфликта (например, предоставить человеку условия для любимого занятия, которого он лишен).</a:t>
            </a:r>
          </a:p>
          <a:p>
            <a:pPr>
              <a:buNone/>
            </a:pPr>
            <a:r>
              <a:rPr lang="ru-RU" dirty="0" smtClean="0"/>
              <a:t>Второй шаг — это попытка переформирования отношения к источнику конфликта по типу </a:t>
            </a:r>
            <a:r>
              <a:rPr lang="ru-RU" i="1" dirty="0" err="1" smtClean="0"/>
              <a:t>рефреминга</a:t>
            </a:r>
            <a:r>
              <a:rPr lang="ru-RU" i="1" dirty="0" smtClean="0"/>
              <a:t>.</a:t>
            </a:r>
            <a:r>
              <a:rPr lang="ru-RU" dirty="0" smtClean="0"/>
              <a:t> Скорее всего, этот шаг обречен на неудачу в силу характерной для пожилого человека  жесткой устойчивости взглядов и установок. Если первый и второй шаги не принесут результатов, тогда остается возможность, которую надо реализовать полностью.</a:t>
            </a:r>
          </a:p>
          <a:p>
            <a:pPr>
              <a:buNone/>
            </a:pPr>
            <a:r>
              <a:rPr lang="ru-RU" dirty="0" smtClean="0"/>
              <a:t>Третий шаг — это работа по максимальному уменьшению эмоциональной амплитуды переживания глубинного конфликта. Здесь возможно применение самых различных коррекционных техник, которые должны подбираться индивидуально в зависимости от особенностей субъекта конфликта.</a:t>
            </a:r>
          </a:p>
          <a:p>
            <a:pPr>
              <a:buNone/>
            </a:pPr>
            <a:r>
              <a:rPr lang="ru-RU" dirty="0" smtClean="0"/>
              <a:t> Такая стратегия действий даст возможность не только смягчать, но, вероятно, полноценно снять </a:t>
            </a:r>
            <a:r>
              <a:rPr lang="ru-RU" dirty="0" err="1" smtClean="0"/>
              <a:t>внутриличностный</a:t>
            </a:r>
            <a:r>
              <a:rPr lang="ru-RU" dirty="0" smtClean="0"/>
              <a:t> конфликт, создаст хорошую основу для дальнейшей работы с внешним конфликтом, позволит смягчить и даже предупредить возникновение ему аналогичных конфликтов.</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40000" lnSpcReduction="20000"/>
          </a:bodyPr>
          <a:lstStyle/>
          <a:p>
            <a:pPr algn="ctr">
              <a:buNone/>
            </a:pPr>
            <a:r>
              <a:rPr lang="ru-RU" sz="4200" b="1" dirty="0" smtClean="0"/>
              <a:t>Невротические расстройства в пожилом </a:t>
            </a:r>
            <a:r>
              <a:rPr lang="ru-RU" sz="4200" b="1" dirty="0" smtClean="0"/>
              <a:t>возрасте</a:t>
            </a:r>
          </a:p>
          <a:p>
            <a:pPr algn="ctr">
              <a:buNone/>
            </a:pPr>
            <a:endParaRPr lang="ru-RU" dirty="0" smtClean="0"/>
          </a:p>
          <a:p>
            <a:pPr>
              <a:buNone/>
            </a:pPr>
            <a:r>
              <a:rPr lang="ru-RU" dirty="0" smtClean="0"/>
              <a:t> </a:t>
            </a:r>
            <a:r>
              <a:rPr lang="ru-RU" sz="3400" dirty="0" smtClean="0"/>
              <a:t>	Старение </a:t>
            </a:r>
            <a:r>
              <a:rPr lang="ru-RU" sz="3400" dirty="0" smtClean="0"/>
              <a:t>населения является одной из важнейших проблем, которая приобретает в настоящее время огромное значение для экономической и социальной политики. В ближайшие годы предполагается дальнейшее постепенное постарение населения с преимущественным увеличением лиц старческого возраста (75 лет и старше) (Чеботарев Д.Ф., </a:t>
            </a:r>
            <a:r>
              <a:rPr lang="ru-RU" sz="3400" dirty="0" err="1" smtClean="0"/>
              <a:t>Фролькис</a:t>
            </a:r>
            <a:r>
              <a:rPr lang="ru-RU" sz="3400" dirty="0" smtClean="0"/>
              <a:t> В.В., 1990; Трифонов Е.Г., 1995; Чуркин А.А., 1995; </a:t>
            </a:r>
            <a:r>
              <a:rPr lang="ru-RU" sz="3400" dirty="0" err="1" smtClean="0"/>
              <a:t>Sanders</a:t>
            </a:r>
            <a:r>
              <a:rPr lang="ru-RU" sz="3400" dirty="0" smtClean="0"/>
              <a:t> P.A., 1993; </a:t>
            </a:r>
            <a:r>
              <a:rPr lang="ru-RU" sz="3400" dirty="0" err="1" smtClean="0"/>
              <a:t>Meuft</a:t>
            </a:r>
            <a:r>
              <a:rPr lang="ru-RU" sz="3400" dirty="0" smtClean="0"/>
              <a:t> G., 1992; </a:t>
            </a:r>
            <a:r>
              <a:rPr lang="ru-RU" sz="3400" dirty="0" err="1" smtClean="0"/>
              <a:t>Larkin</a:t>
            </a:r>
            <a:r>
              <a:rPr lang="ru-RU" sz="3400" dirty="0" smtClean="0"/>
              <a:t> B.A., 1992). В соответствии с классификацией ВОЗ, возраст 45-59 лет считается средним, 60-74 года, пожилым, людей в возрасте 75 лет и старше называют старыми, а свыше 90 лет - долгожителями. Известно, что распространенность психических расстройств среди лиц в возрасте старше 60 лет выше, чем среди общего населения. По данным эпидемиологических исследований, она составляет 27,4%.   Особенностью структуры психиатрической болезненности в старости является относительно высокая доля тяжелых психических расстройств у 6,7% лиц старше 60 лет. Распространенность более легких психических расстройств (пограничных, в том числе невротических) в этой возрастной категории еще выше - 20,8% (Вартанян М.Е., </a:t>
            </a:r>
            <a:r>
              <a:rPr lang="ru-RU" sz="3400" dirty="0" err="1" smtClean="0"/>
              <a:t>Тиганов</a:t>
            </a:r>
            <a:r>
              <a:rPr lang="ru-RU" sz="3400" dirty="0" smtClean="0"/>
              <a:t> А.С., Гаврилова С.И. и др., 1994). Старческий возраст можно рассматривать как следующую фазу развития в человеческой жизни - фазу развития в том отношении, что она не является статичной и защитные реакции на различные виды физического и психического дефицита могут быть как старыми, так и вновь приобретенными (Каплан Г.Н., </a:t>
            </a:r>
            <a:r>
              <a:rPr lang="ru-RU" sz="3400" dirty="0" err="1" smtClean="0"/>
              <a:t>Сэдок</a:t>
            </a:r>
            <a:r>
              <a:rPr lang="ru-RU" sz="3400" dirty="0" smtClean="0"/>
              <a:t> Б.Д., 1994). </a:t>
            </a:r>
          </a:p>
          <a:p>
            <a:pPr>
              <a:buNone/>
            </a:pPr>
            <a:r>
              <a:rPr lang="ru-RU" sz="3400" dirty="0" smtClean="0"/>
              <a:t> </a:t>
            </a:r>
            <a:r>
              <a:rPr lang="ru-RU" sz="3400" dirty="0" smtClean="0"/>
              <a:t>	Психическое </a:t>
            </a:r>
            <a:r>
              <a:rPr lang="ru-RU" sz="3400" dirty="0" smtClean="0"/>
              <a:t>старение - процесс возрастного изменения высших психических функций, характеризующий заключительный период человеческой жизни. Психическое старение представляет, по сути, содержание самой жизни в старости с ее новыми формами отношения к самому себе и к своему окружению. Психический упадок естественен и обязателен в старости так же, как естественны и обязательны возрастное снижение силы, ограничение физических возможностей. Первичными признаками психического упадка являются общее снижение психической энергии, ослабление витального и психического тонуса. Клинические проявления психического упадка как симптома или синдрома старения находят выражение в сужении круга интересов, пассивности, психической вялости, изменении силы и подвижности психических процессов при качественной неизменности самих процессов (</a:t>
            </a:r>
            <a:r>
              <a:rPr lang="ru-RU" sz="3400" dirty="0" err="1" smtClean="0"/>
              <a:t>Alpert</a:t>
            </a:r>
            <a:r>
              <a:rPr lang="ru-RU" sz="3400" dirty="0" smtClean="0"/>
              <a:t> J.E., </a:t>
            </a:r>
            <a:r>
              <a:rPr lang="ru-RU" sz="3400" dirty="0" err="1" smtClean="0"/>
              <a:t>Maddocks</a:t>
            </a:r>
            <a:r>
              <a:rPr lang="ru-RU" sz="3400" dirty="0" smtClean="0"/>
              <a:t> A.B. </a:t>
            </a:r>
            <a:r>
              <a:rPr lang="ru-RU" sz="3400" dirty="0" err="1" smtClean="0"/>
              <a:t>et</a:t>
            </a:r>
            <a:r>
              <a:rPr lang="ru-RU" sz="3400" dirty="0" smtClean="0"/>
              <a:t> </a:t>
            </a:r>
            <a:r>
              <a:rPr lang="ru-RU" sz="3400" dirty="0" err="1" smtClean="0"/>
              <a:t>al</a:t>
            </a:r>
            <a:r>
              <a:rPr lang="ru-RU" sz="3400" dirty="0" smtClean="0"/>
              <a:t>., 1996). </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404664"/>
            <a:ext cx="9144000" cy="6453336"/>
          </a:xfrm>
        </p:spPr>
        <p:txBody>
          <a:bodyPr>
            <a:normAutofit fontScale="55000" lnSpcReduction="20000"/>
          </a:bodyPr>
          <a:lstStyle/>
          <a:p>
            <a:pPr>
              <a:buNone/>
            </a:pPr>
            <a:r>
              <a:rPr lang="ru-RU" dirty="0" smtClean="0"/>
              <a:t>	 </a:t>
            </a:r>
            <a:r>
              <a:rPr lang="ru-RU" dirty="0" smtClean="0"/>
              <a:t>Суммируя разнообразные точки зрения, относящиеся к возрастной психологии, </a:t>
            </a:r>
            <a:r>
              <a:rPr lang="ru-RU" dirty="0" err="1" smtClean="0"/>
              <a:t>Э.Я.Штернберг</a:t>
            </a:r>
            <a:r>
              <a:rPr lang="ru-RU" dirty="0" smtClean="0"/>
              <a:t> (1997) делает вывод что основное, что характеризует старение, - это снижение психической активности, выражающееся в сужении объема восприятия, затруднении сосредоточения внимания, замедлении психомоторных реакций. Взаимодействие и взаимовлияние всех </a:t>
            </a:r>
            <a:r>
              <a:rPr lang="ru-RU" dirty="0" err="1" smtClean="0"/>
              <a:t>биосоциальных</a:t>
            </a:r>
            <a:r>
              <a:rPr lang="ru-RU" dirty="0" smtClean="0"/>
              <a:t> факторов старения существенно изменяют психический склад человека, его личность и все формы психической деятельности (</a:t>
            </a:r>
            <a:r>
              <a:rPr lang="ru-RU" dirty="0" err="1" smtClean="0"/>
              <a:t>Телешевская</a:t>
            </a:r>
            <a:r>
              <a:rPr lang="ru-RU" dirty="0" smtClean="0"/>
              <a:t> М.Э., 1988; </a:t>
            </a:r>
            <a:r>
              <a:rPr lang="ru-RU" dirty="0" err="1" smtClean="0"/>
              <a:t>Kempen</a:t>
            </a:r>
            <a:r>
              <a:rPr lang="ru-RU" dirty="0" smtClean="0"/>
              <a:t> G.L., </a:t>
            </a:r>
            <a:r>
              <a:rPr lang="ru-RU" dirty="0" err="1" smtClean="0"/>
              <a:t>Jelicic</a:t>
            </a:r>
            <a:r>
              <a:rPr lang="ru-RU" dirty="0" smtClean="0"/>
              <a:t> M., 1997; </a:t>
            </a:r>
            <a:r>
              <a:rPr lang="ru-RU" dirty="0" err="1" smtClean="0"/>
              <a:t>Nagatomo</a:t>
            </a:r>
            <a:r>
              <a:rPr lang="ru-RU" dirty="0" smtClean="0"/>
              <a:t> L., </a:t>
            </a:r>
            <a:r>
              <a:rPr lang="ru-RU" dirty="0" err="1" smtClean="0"/>
              <a:t>Kita</a:t>
            </a:r>
            <a:r>
              <a:rPr lang="ru-RU" dirty="0" smtClean="0"/>
              <a:t> L., 1997; </a:t>
            </a:r>
            <a:r>
              <a:rPr lang="ru-RU" dirty="0" err="1" smtClean="0"/>
              <a:t>Peterson</a:t>
            </a:r>
            <a:r>
              <a:rPr lang="ru-RU" dirty="0" smtClean="0"/>
              <a:t> S.A., </a:t>
            </a:r>
            <a:r>
              <a:rPr lang="ru-RU" dirty="0" err="1" smtClean="0"/>
              <a:t>Maiden</a:t>
            </a:r>
            <a:r>
              <a:rPr lang="ru-RU" dirty="0" smtClean="0"/>
              <a:t> R., 1992). </a:t>
            </a:r>
          </a:p>
          <a:p>
            <a:pPr>
              <a:buNone/>
            </a:pPr>
            <a:r>
              <a:rPr lang="ru-RU" dirty="0" smtClean="0"/>
              <a:t> </a:t>
            </a:r>
            <a:r>
              <a:rPr lang="ru-RU" dirty="0" smtClean="0"/>
              <a:t>	При </a:t>
            </a:r>
            <a:r>
              <a:rPr lang="ru-RU" dirty="0" smtClean="0"/>
              <a:t>переходе к пожилому и преклонному возрасту человек постепенно смиряется с той ролью и положением, которых он достиг в процессе жизни. Он нацеливается на достойное завершение жизни, ориентируется на собственное здоровье и общечеловеческие ценности. Хотя старение и неизбежный биологический факт, тем не менее культурная среда, в которой оно происходит, оказывает на него влияние. И.В. </a:t>
            </a:r>
            <a:r>
              <a:rPr lang="ru-RU" dirty="0" err="1" smtClean="0"/>
              <a:t>Давыдовский</a:t>
            </a:r>
            <a:r>
              <a:rPr lang="ru-RU" dirty="0" smtClean="0"/>
              <a:t> (1996) писал, что история жизни старого человека подчас важнее истории болезни, важнее для самого понимания этой болезни, а следовательно, и ее преодоления. </a:t>
            </a:r>
          </a:p>
          <a:p>
            <a:pPr>
              <a:buNone/>
            </a:pPr>
            <a:r>
              <a:rPr lang="ru-RU" dirty="0" smtClean="0"/>
              <a:t> </a:t>
            </a:r>
            <a:r>
              <a:rPr lang="ru-RU" dirty="0" smtClean="0"/>
              <a:t>	Период </a:t>
            </a:r>
            <a:r>
              <a:rPr lang="ru-RU" dirty="0" smtClean="0"/>
              <a:t>принятия решения завершить общественную и трудовую деятельность и сам выход на пенсию оказывается наиболее трудным периодом для стареющего человека (</a:t>
            </a:r>
            <a:r>
              <a:rPr lang="ru-RU" dirty="0" err="1" smtClean="0"/>
              <a:t>Sussman</a:t>
            </a:r>
            <a:r>
              <a:rPr lang="ru-RU" dirty="0" smtClean="0"/>
              <a:t> N., 1987). Нерешительность, амбивалентность, тревожность в большей или меньшей степени типичны для всех пожилых людей в этой ситуации (</a:t>
            </a:r>
            <a:r>
              <a:rPr lang="ru-RU" dirty="0" err="1" smtClean="0"/>
              <a:t>Miller</a:t>
            </a:r>
            <a:r>
              <a:rPr lang="ru-RU" dirty="0" smtClean="0"/>
              <a:t> R.J., 1993). Считается, что выход на пенсию является как бы разделяющей чертой между возрастом активных действий, здоровья и бодрости и периодом старости, когда активность сменяется пассивностью, жизнь превращается в борьбу за здоровье, интересы становятся уже, жизнь течет по типу «семейно-бытовых картинок». Однако невротические нарушения возникают лишь в том случае, когда выход на пенсию имеет вынужденный для пожилого человека характер и происходит вопреки его личностным установкам. «Пенсионные неврозы» являются состояниями, возникающими в виде реакции в ответ на нежелательный или принудительный перевод на пенсию или же неприемлемые условия пенсионного обеспечения (</a:t>
            </a:r>
            <a:r>
              <a:rPr lang="ru-RU" dirty="0" err="1" smtClean="0"/>
              <a:t>Teusch</a:t>
            </a:r>
            <a:r>
              <a:rPr lang="ru-RU" dirty="0" smtClean="0"/>
              <a:t> L., 1984). </a:t>
            </a: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smtClean="0"/>
              <a:t>Обычно основными мотивами задержки с выходом на пенсию является боязнь потерять прежнее социальное положение, нежелание расстаться с привычками, а зачастую и с любимым делом. Удачные варианты жизненного устройства по выходе на пенсию определяются не только положительными внешними условиями, в которых оказывается пожилой человек, но в большей степени зависят от его личных установок, умения устроить свою жизнь. Пожилой человек, имеющий конкретные планы приятно использовать свободное время, легче принимает решение отказаться от прежней работы, чем лица, таких планов не имеющие (</a:t>
            </a:r>
            <a:r>
              <a:rPr lang="ru-RU" dirty="0" err="1" smtClean="0"/>
              <a:t>Халленд</a:t>
            </a:r>
            <a:r>
              <a:rPr lang="ru-RU" dirty="0" smtClean="0"/>
              <a:t> X., 1972; </a:t>
            </a:r>
            <a:r>
              <a:rPr lang="ru-RU" dirty="0" err="1" smtClean="0"/>
              <a:t>Vanden</a:t>
            </a:r>
            <a:r>
              <a:rPr lang="ru-RU" dirty="0" smtClean="0"/>
              <a:t> </a:t>
            </a:r>
            <a:r>
              <a:rPr lang="ru-RU" dirty="0" err="1" smtClean="0"/>
              <a:t>Heuvel</a:t>
            </a:r>
            <a:r>
              <a:rPr lang="ru-RU" dirty="0" smtClean="0"/>
              <a:t> N., </a:t>
            </a:r>
            <a:r>
              <a:rPr lang="ru-RU" dirty="0" err="1" smtClean="0"/>
              <a:t>Smits</a:t>
            </a:r>
            <a:r>
              <a:rPr lang="ru-RU" dirty="0" smtClean="0"/>
              <a:t> C.H., 1996). Вопрос, что же в действительности представляет собой выход на пенсию, испытывает ли человек при этом чувство освобождения или, наоборот, ущемление, не может быть решен однозначно. Для каждого этот непростой вопрос решается по-своему. </a:t>
            </a:r>
          </a:p>
          <a:p>
            <a:r>
              <a:rPr lang="ru-RU" dirty="0" smtClean="0"/>
              <a:t> Среди основных факторов, обусловливающих те или иные особенности социологического статуса пожилого человека, одно из первых мест занимает фактор физического здоровья, физической активности. Его значение тем выше, чем старше возраст. Принято считать, что старости присущи болезни, так же как молодости - здоровье. Старение и старость сами по себе не являются патологией, болезнью, однако при этом происходят сложные изменения в строении и функциях всех систем организма. Преобладают регрессивные явления, ухудшающие приспособительные возможности человека. </a:t>
            </a:r>
          </a:p>
          <a:p>
            <a:r>
              <a:rPr lang="ru-RU" dirty="0" smtClean="0"/>
              <a:t> Важнейшей из отличительных черт старости является множественность метаболических и регуляторных нарушений, снижения адаптации и </a:t>
            </a:r>
            <a:r>
              <a:rPr lang="ru-RU" dirty="0" err="1" smtClean="0"/>
              <a:t>полиморбидности</a:t>
            </a:r>
            <a:r>
              <a:rPr lang="ru-RU" dirty="0" smtClean="0"/>
              <a:t> как следствия этой множественности (</a:t>
            </a:r>
            <a:r>
              <a:rPr lang="ru-RU" dirty="0" err="1" smtClean="0"/>
              <a:t>Бутенко</a:t>
            </a:r>
            <a:r>
              <a:rPr lang="ru-RU" dirty="0" smtClean="0"/>
              <a:t> Г.М. и др., 1983). Имеют место выраженные изменения общей реактивности организма, отдельных его органов и систем; имеется не только снижение диапазона лабильностей гомеостатических систем, их структурное и функциональное снижение, но и уменьшение способностей преодоления вредных влияний внешней и внутренней среды (Авербух Е.С., 1976).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404664"/>
            <a:ext cx="9144000" cy="6453336"/>
          </a:xfrm>
        </p:spPr>
        <p:txBody>
          <a:bodyPr>
            <a:normAutofit fontScale="55000" lnSpcReduction="20000"/>
          </a:bodyPr>
          <a:lstStyle/>
          <a:p>
            <a:r>
              <a:rPr lang="ru-RU" dirty="0" smtClean="0"/>
              <a:t> Характер соматических изменений, различных на каждом из этапов возраста обратного развития, соответствующим образом находит отражение и в психике пожилых (Шахматов Н.Ф., 1996). </a:t>
            </a:r>
          </a:p>
          <a:p>
            <a:r>
              <a:rPr lang="ru-RU" dirty="0" smtClean="0"/>
              <a:t> В действительности старости присущ свой лик, роднящий доселе несхожих людей. Сюда относится и некоторая эксцентричность, и медлительность в принятии решений, ведущих за собой серьезные изменения в жизни, и особая недоверчивость. Все ярче выступают раздражительность, возбудимость, гневливость, угрюмость, эмоциональная неустойчивость, колебания настроения. Именно на этом фоне выявляются нерешительность, мнительность, неуверенность, тревожность (</a:t>
            </a:r>
            <a:r>
              <a:rPr lang="ru-RU" dirty="0" err="1" smtClean="0"/>
              <a:t>Ефименко</a:t>
            </a:r>
            <a:r>
              <a:rPr lang="ru-RU" dirty="0" smtClean="0"/>
              <a:t> В.П., 1975; Яцков П.П., 1991). </a:t>
            </a:r>
          </a:p>
          <a:p>
            <a:r>
              <a:rPr lang="ru-RU" dirty="0" smtClean="0"/>
              <a:t> Изменяющаяся с возрастом психическая реактивность влияет на поведение, взаимоотношение с окружающими. Лишения и ограничения, ощутимое превосходство молодых, своих же родственников, и то, как это превосходство дает повод для обиды пожилым людям, - все это приводит к подавлению личностного чувства. Старость с ее потерями действует так же, как и дискредитация личностного чувства любого другого рода (Адлер А., 1994). </a:t>
            </a:r>
          </a:p>
          <a:p>
            <a:r>
              <a:rPr lang="ru-RU" dirty="0" smtClean="0"/>
              <a:t> Из личностных качеств отмечается уменьшение с возрастом таких качеств, как честолюбие и тщеславие при одновременном снижении общительности и человеколюбия. В психическом и психологическом плане основной проблемой старости является одиночество и вследствие этого - утрата необходимых и желанных контактов, беззащитность перед окружением, несущим, как кажется пожилым, лишь угрозу их благосостоянию и здоровью. </a:t>
            </a:r>
          </a:p>
          <a:p>
            <a:r>
              <a:rPr lang="ru-RU" dirty="0" smtClean="0"/>
              <a:t> Переживание одиночества представляет собой острый или затяжной эмоциональный стресс, сопровождающийся разрушительным и истощающим влиянием на личность (Полищук Ю.И., </a:t>
            </a:r>
            <a:r>
              <a:rPr lang="ru-RU" dirty="0" err="1" smtClean="0"/>
              <a:t>Голубцова</a:t>
            </a:r>
            <a:r>
              <a:rPr lang="ru-RU" dirty="0" smtClean="0"/>
              <a:t> Л.И., Гурвич В.Б. и др., 2000; </a:t>
            </a:r>
            <a:r>
              <a:rPr lang="ru-RU" dirty="0" err="1" smtClean="0"/>
              <a:t>Stuhlmann</a:t>
            </a:r>
            <a:r>
              <a:rPr lang="ru-RU" dirty="0" smtClean="0"/>
              <a:t> W, 1992).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smtClean="0"/>
              <a:t> Рассмотрение неврозов в позднем возрасте, особенностей их клинической </a:t>
            </a:r>
            <a:r>
              <a:rPr lang="ru-RU" dirty="0" err="1" smtClean="0"/>
              <a:t>симптомологии</a:t>
            </a:r>
            <a:r>
              <a:rPr lang="ru-RU" dirty="0" smtClean="0"/>
              <a:t>, течения, представляет большие трудности. По наблюдениям многих авторов, в позднем возрасте подчас трудно определить границы недугов. Критерии, определяющие границы и содержание </a:t>
            </a:r>
            <a:r>
              <a:rPr lang="ru-RU" dirty="0" err="1" smtClean="0"/>
              <a:t>психотических</a:t>
            </a:r>
            <a:r>
              <a:rPr lang="ru-RU" dirty="0" smtClean="0"/>
              <a:t> симптомов и синдромов, так же как и принципы их разграничения, не меняются в старости. Можно говорить лишь о специфических особенностях в проявлениях </a:t>
            </a:r>
            <a:r>
              <a:rPr lang="ru-RU" dirty="0" err="1" smtClean="0"/>
              <a:t>психотической</a:t>
            </a:r>
            <a:r>
              <a:rPr lang="ru-RU" dirty="0" smtClean="0"/>
              <a:t> симптоматики за счет того социально-регрессивного фона, на котором она развивается. </a:t>
            </a:r>
          </a:p>
          <a:p>
            <a:r>
              <a:rPr lang="ru-RU" dirty="0" smtClean="0"/>
              <a:t> Старение и старость определенным образом сказываются на возникновении, течении и лечении неврозов (</a:t>
            </a:r>
            <a:r>
              <a:rPr lang="ru-RU" dirty="0" err="1" smtClean="0"/>
              <a:t>Телешевская</a:t>
            </a:r>
            <a:r>
              <a:rPr lang="ru-RU" dirty="0" smtClean="0"/>
              <a:t> М.Э., 1988). Основные вопросы, относящиеся к пограничным расстройствам в старости, группируются вокруг уже упомянутых проблем. Первая - это возрастные изменения присущих человеку личностных особенностей, возрастная динамика психопатических черт характера и неврозов, сформировавшихся в ранние периоды жизни. Вторая - первичное возникновение в старости тех аномалий характера, которые можно отнести к психопатическим. </a:t>
            </a:r>
          </a:p>
          <a:p>
            <a:r>
              <a:rPr lang="ru-RU" dirty="0" smtClean="0"/>
              <a:t> Границы между </a:t>
            </a:r>
            <a:r>
              <a:rPr lang="ru-RU" dirty="0" err="1" smtClean="0"/>
              <a:t>психотическим</a:t>
            </a:r>
            <a:r>
              <a:rPr lang="ru-RU" dirty="0" smtClean="0"/>
              <a:t>, психопатическим и невротическим стираются, становятся нечеткими, поэтому неврозы позднего возраста протекают </a:t>
            </a:r>
            <a:r>
              <a:rPr lang="ru-RU" dirty="0" err="1" smtClean="0"/>
              <a:t>атипично</a:t>
            </a:r>
            <a:r>
              <a:rPr lang="ru-RU" dirty="0" smtClean="0"/>
              <a:t>, длительно и однообразно. Обычно четко очерченная, динамичная и яркая симптоматика, характерная для неврозов более раннего возраста, по мнению Н.Ф.Шахматова (1996), отсутствует. </a:t>
            </a:r>
          </a:p>
          <a:p>
            <a:r>
              <a:rPr lang="ru-RU" dirty="0" smtClean="0"/>
              <a:t> Говоря о неврозах позднего возраста, необходимо в первую очередь учитывать значение сужения коммуникаций, изменение жизненной позиции и социальной значимости (</a:t>
            </a:r>
            <a:r>
              <a:rPr lang="ru-RU" dirty="0" err="1" smtClean="0"/>
              <a:t>Kempen</a:t>
            </a:r>
            <a:r>
              <a:rPr lang="ru-RU" dirty="0" smtClean="0"/>
              <a:t> </a:t>
            </a:r>
            <a:r>
              <a:rPr lang="ru-RU" dirty="0" err="1" smtClean="0"/>
              <a:t>G.L.,Van</a:t>
            </a:r>
            <a:r>
              <a:rPr lang="ru-RU" dirty="0" smtClean="0"/>
              <a:t> </a:t>
            </a:r>
            <a:r>
              <a:rPr lang="ru-RU" dirty="0" err="1" smtClean="0"/>
              <a:t>Sonderen</a:t>
            </a:r>
            <a:r>
              <a:rPr lang="ru-RU" dirty="0" smtClean="0"/>
              <a:t> </a:t>
            </a:r>
            <a:r>
              <a:rPr lang="ru-RU" dirty="0" err="1" smtClean="0"/>
              <a:t>E.,Ormel</a:t>
            </a:r>
            <a:r>
              <a:rPr lang="ru-RU" dirty="0" smtClean="0"/>
              <a:t> J., 1999; </a:t>
            </a:r>
            <a:r>
              <a:rPr lang="ru-RU" dirty="0" err="1" smtClean="0"/>
              <a:t>Stuhlmann</a:t>
            </a:r>
            <a:r>
              <a:rPr lang="ru-RU" dirty="0" smtClean="0"/>
              <a:t> W, 1992). Они влекут за собой изменения социальной жизни, в частности обеднение контактов с общественной средой, ограничение или полное отсутствие внутрисемейного общения или отгороженность от социального окружения в рамках семьи.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395536" y="404664"/>
            <a:ext cx="8424936" cy="6336704"/>
          </a:xfrm>
        </p:spPr>
        <p:txBody>
          <a:bodyPr>
            <a:normAutofit/>
          </a:bodyPr>
          <a:lstStyle/>
          <a:p>
            <a:r>
              <a:rPr lang="ru-RU" i="1" dirty="0" smtClean="0">
                <a:solidFill>
                  <a:schemeClr val="tx1"/>
                </a:solidFill>
              </a:rPr>
              <a:t>План: Понятие о </a:t>
            </a:r>
            <a:r>
              <a:rPr lang="ru-RU" i="1" dirty="0" err="1" smtClean="0">
                <a:solidFill>
                  <a:schemeClr val="tx1"/>
                </a:solidFill>
              </a:rPr>
              <a:t>психогенно-психотическом</a:t>
            </a:r>
            <a:r>
              <a:rPr lang="ru-RU" i="1" dirty="0" smtClean="0">
                <a:solidFill>
                  <a:schemeClr val="tx1"/>
                </a:solidFill>
              </a:rPr>
              <a:t> </a:t>
            </a:r>
            <a:r>
              <a:rPr lang="ru-RU" i="1" dirty="0" err="1" smtClean="0">
                <a:solidFill>
                  <a:schemeClr val="tx1"/>
                </a:solidFill>
              </a:rPr>
              <a:t>симптомокомплексе</a:t>
            </a:r>
            <a:r>
              <a:rPr lang="ru-RU" i="1" dirty="0" smtClean="0">
                <a:solidFill>
                  <a:schemeClr val="tx1"/>
                </a:solidFill>
              </a:rPr>
              <a:t> (клинический эквивалент: реактивные психозы). Понятие о психогенно-невротическом </a:t>
            </a:r>
            <a:r>
              <a:rPr lang="ru-RU" i="1" dirty="0" err="1" smtClean="0">
                <a:solidFill>
                  <a:schemeClr val="tx1"/>
                </a:solidFill>
              </a:rPr>
              <a:t>симптомокомплексе</a:t>
            </a:r>
            <a:r>
              <a:rPr lang="ru-RU" i="1" dirty="0" smtClean="0">
                <a:solidFill>
                  <a:schemeClr val="tx1"/>
                </a:solidFill>
              </a:rPr>
              <a:t> (клинический эквивалент: неврозы и невротические реакции). Основные данные о неврозах позднего возраста. </a:t>
            </a:r>
            <a:r>
              <a:rPr lang="ru-RU" i="1" dirty="0" err="1" smtClean="0">
                <a:solidFill>
                  <a:schemeClr val="tx1"/>
                </a:solidFill>
              </a:rPr>
              <a:t>Внутриличностный</a:t>
            </a:r>
            <a:r>
              <a:rPr lang="ru-RU" i="1" dirty="0" smtClean="0">
                <a:solidFill>
                  <a:schemeClr val="tx1"/>
                </a:solidFill>
              </a:rPr>
              <a:t> психологический конфликт. План исследования больного с невротическим расстройством.</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err="1" smtClean="0"/>
              <a:t>Синдромальный</a:t>
            </a:r>
            <a:r>
              <a:rPr lang="ru-RU" dirty="0" smtClean="0"/>
              <a:t> анализ психических расстройств у пожилых пациентов обнаружил (</a:t>
            </a:r>
            <a:r>
              <a:rPr lang="ru-RU" dirty="0" err="1" smtClean="0"/>
              <a:t>Ефименко</a:t>
            </a:r>
            <a:r>
              <a:rPr lang="ru-RU" dirty="0" smtClean="0"/>
              <a:t> В.П., 1975; Гаврилова С.И., Михайлова Н.М., 1986; </a:t>
            </a:r>
            <a:r>
              <a:rPr lang="ru-RU" dirty="0" err="1" smtClean="0"/>
              <a:t>Gould</a:t>
            </a:r>
            <a:r>
              <a:rPr lang="ru-RU" dirty="0" smtClean="0"/>
              <a:t> K.A., </a:t>
            </a:r>
            <a:r>
              <a:rPr lang="ru-RU" dirty="0" err="1" smtClean="0"/>
              <a:t>Ball</a:t>
            </a:r>
            <a:r>
              <a:rPr lang="ru-RU" dirty="0" smtClean="0"/>
              <a:t> S., </a:t>
            </a:r>
            <a:r>
              <a:rPr lang="ru-RU" dirty="0" err="1" smtClean="0"/>
              <a:t>Beck</a:t>
            </a:r>
            <a:r>
              <a:rPr lang="ru-RU" dirty="0" smtClean="0"/>
              <a:t> J.G., </a:t>
            </a:r>
            <a:r>
              <a:rPr lang="ru-RU" dirty="0" err="1" smtClean="0"/>
              <a:t>Stanley</a:t>
            </a:r>
            <a:r>
              <a:rPr lang="ru-RU" dirty="0" smtClean="0"/>
              <a:t> M.A., </a:t>
            </a:r>
            <a:r>
              <a:rPr lang="ru-RU" dirty="0" err="1" smtClean="0"/>
              <a:t>Fogel</a:t>
            </a:r>
            <a:r>
              <a:rPr lang="ru-RU" dirty="0" smtClean="0"/>
              <a:t> B.S., </a:t>
            </a:r>
            <a:r>
              <a:rPr lang="ru-RU" dirty="0" err="1" smtClean="0"/>
              <a:t>Westlake</a:t>
            </a:r>
            <a:r>
              <a:rPr lang="ru-RU" dirty="0" smtClean="0"/>
              <a:t> R., 1990; </a:t>
            </a:r>
            <a:r>
              <a:rPr lang="ru-RU" dirty="0" err="1" smtClean="0"/>
              <a:t>Zimmerman</a:t>
            </a:r>
            <a:r>
              <a:rPr lang="ru-RU" dirty="0" smtClean="0"/>
              <a:t> M., </a:t>
            </a:r>
            <a:r>
              <a:rPr lang="ru-RU" dirty="0" err="1" smtClean="0"/>
              <a:t>Mattia</a:t>
            </a:r>
            <a:r>
              <a:rPr lang="ru-RU" dirty="0" smtClean="0"/>
              <a:t> J.I., 1999; </a:t>
            </a:r>
            <a:r>
              <a:rPr lang="ru-RU" dirty="0" err="1" smtClean="0"/>
              <a:t>Comtois</a:t>
            </a:r>
            <a:r>
              <a:rPr lang="ru-RU" dirty="0" smtClean="0"/>
              <a:t> K.A., </a:t>
            </a:r>
            <a:r>
              <a:rPr lang="ru-RU" dirty="0" err="1" smtClean="0"/>
              <a:t>Gunderson</a:t>
            </a:r>
            <a:r>
              <a:rPr lang="ru-RU" dirty="0" smtClean="0"/>
              <a:t> J.G., 1991; </a:t>
            </a:r>
            <a:r>
              <a:rPr lang="ru-RU" dirty="0" err="1" smtClean="0"/>
              <a:t>Akiskal</a:t>
            </a:r>
            <a:r>
              <a:rPr lang="ru-RU" dirty="0" smtClean="0"/>
              <a:t> H.S., </a:t>
            </a:r>
            <a:r>
              <a:rPr lang="ru-RU" dirty="0" err="1" smtClean="0"/>
              <a:t>Judd</a:t>
            </a:r>
            <a:r>
              <a:rPr lang="ru-RU" dirty="0" smtClean="0"/>
              <a:t> L.L., 1997) значительное преобладание аффективной патологии, выступающей в рамках различных по клинической структуре и степени выраженности депрессивности состояний (38,2%). </a:t>
            </a:r>
          </a:p>
          <a:p>
            <a:r>
              <a:rPr lang="ru-RU" dirty="0" smtClean="0"/>
              <a:t> И в инволюционном, и в старческом возрасте депрессивный невроз предпочтительно возникает при наличии ряда условий, первым из которых является воздействие объективно значимой и трудноразрешимой травмирующей ситуации, косвенно связанной с поздним возрастом, не выходящей за рамки естественных психологических проблем стареющей личности (Сергеев И.И., 1986; </a:t>
            </a:r>
            <a:r>
              <a:rPr lang="ru-RU" dirty="0" err="1" smtClean="0"/>
              <a:t>Allard</a:t>
            </a:r>
            <a:r>
              <a:rPr lang="ru-RU" dirty="0" smtClean="0"/>
              <a:t> С, </a:t>
            </a:r>
            <a:r>
              <a:rPr lang="ru-RU" dirty="0" err="1" smtClean="0"/>
              <a:t>Mishara</a:t>
            </a:r>
            <a:r>
              <a:rPr lang="ru-RU" dirty="0" smtClean="0"/>
              <a:t> B.L., 1995). </a:t>
            </a:r>
          </a:p>
          <a:p>
            <a:r>
              <a:rPr lang="ru-RU" dirty="0" smtClean="0"/>
              <a:t> Основой депрессивных невротических расстройств при этом, у подавляющего большинства обследованных, являлись ситуации невосполнимой утраты (смерть близких, распад семьи, внезапно наступившее одиночество) или тяжелые конфликты с детьми, супругом (</a:t>
            </a:r>
            <a:r>
              <a:rPr lang="ru-RU" dirty="0" err="1" smtClean="0"/>
              <a:t>Вертоградова</a:t>
            </a:r>
            <a:r>
              <a:rPr lang="ru-RU" dirty="0" smtClean="0"/>
              <a:t> О.П., </a:t>
            </a:r>
            <a:r>
              <a:rPr lang="ru-RU" dirty="0" err="1" smtClean="0"/>
              <a:t>Войцех</a:t>
            </a:r>
            <a:r>
              <a:rPr lang="ru-RU" dirty="0" smtClean="0"/>
              <a:t> В.Ф. и др., 1986). К наиболее волнующим, значимым переживаниям как у женщин, так и у мужчин относятся страх собственной и близких людей болезни и смерти (</a:t>
            </a:r>
            <a:r>
              <a:rPr lang="ru-RU" dirty="0" err="1" smtClean="0"/>
              <a:t>Sauer</a:t>
            </a:r>
            <a:r>
              <a:rPr lang="ru-RU" dirty="0" smtClean="0"/>
              <a:t> H., </a:t>
            </a:r>
            <a:r>
              <a:rPr lang="ru-RU" dirty="0" err="1" smtClean="0"/>
              <a:t>Richter</a:t>
            </a:r>
            <a:r>
              <a:rPr lang="ru-RU" dirty="0" smtClean="0"/>
              <a:t> P., 1997). </a:t>
            </a:r>
          </a:p>
          <a:p>
            <a:r>
              <a:rPr lang="ru-RU" dirty="0" smtClean="0"/>
              <a:t> В процессе систематизации полученных данных были выявлены </a:t>
            </a:r>
            <a:r>
              <a:rPr lang="ru-RU" b="1" dirty="0" smtClean="0"/>
              <a:t>основные психотравмирующие факторы, вызывающие развитие неврозов</a:t>
            </a:r>
            <a:r>
              <a:rPr lang="ru-RU" dirty="0" smtClean="0"/>
              <a:t> (Авербух Е.С. и др., 1976). Это были: 1) болезнь или смерть близких; 2) семейные конфликты; 3) влияние неприятных ощущений в теле; 4) актуализация прошлых переживаний, воспоминаний; 5) отрицательное влияние зрительных впечатлений; 6) действие устрашающих сновидений; 7) ломка привычного стереотипа; 8) влияние осознания старости и изменений, связанных с возрастом; 9) конфликты, переживания на работе; 10) сексуальные травмы. </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260648"/>
            <a:ext cx="9144000" cy="6597352"/>
          </a:xfrm>
        </p:spPr>
        <p:txBody>
          <a:bodyPr>
            <a:normAutofit fontScale="55000" lnSpcReduction="20000"/>
          </a:bodyPr>
          <a:lstStyle/>
          <a:p>
            <a:r>
              <a:rPr lang="ru-RU" dirty="0" smtClean="0"/>
              <a:t> Анализируя особенности ситуаций и структуру психогений при неврозах позднего возраста, необходимо отметить относительное значение смысловой стороны </a:t>
            </a:r>
            <a:r>
              <a:rPr lang="ru-RU" dirty="0" err="1" smtClean="0"/>
              <a:t>психотрамирующей</a:t>
            </a:r>
            <a:r>
              <a:rPr lang="ru-RU" dirty="0" smtClean="0"/>
              <a:t> ситуации. Не менее существенным является целый ряд других обстоятельств, таких, как подготовленность личности к неприятным событиям, или же их внезапность; длительность ожидания «кульминации» психогении, протяженность ее во времени; однократность или многократная повторяемость, значимость психотравмирующих факторов, отношение к ним и оценка их не только в момент переживания, но и в дальнейшем (</a:t>
            </a:r>
            <a:r>
              <a:rPr lang="ru-RU" dirty="0" err="1" smtClean="0"/>
              <a:t>Zauta</a:t>
            </a:r>
            <a:r>
              <a:rPr lang="ru-RU" dirty="0" smtClean="0"/>
              <a:t> A.J., </a:t>
            </a:r>
            <a:r>
              <a:rPr lang="ru-RU" dirty="0" err="1" smtClean="0"/>
              <a:t>Finch</a:t>
            </a:r>
            <a:r>
              <a:rPr lang="ru-RU" dirty="0" smtClean="0"/>
              <a:t> J.F., 1991). </a:t>
            </a:r>
          </a:p>
          <a:p>
            <a:r>
              <a:rPr lang="ru-RU" dirty="0" smtClean="0"/>
              <a:t> Оценка и отношение к психотравмирующей ситуации в позднем возрасте изменяется с трудом из-за утраты гибкости и подвижности эмоций. Появляющаяся инертность, застойность, вязкость и «</a:t>
            </a:r>
            <a:r>
              <a:rPr lang="ru-RU" dirty="0" err="1" smtClean="0"/>
              <a:t>застревания</a:t>
            </a:r>
            <a:r>
              <a:rPr lang="ru-RU" dirty="0" smtClean="0"/>
              <a:t>» эмоций отражаются на оценке сегодняшних перспектив, самооценке и направленности личности. Поэтому на фоне эмоциональной неустойчивости и напряженности при обычных взаимоотношениях в семье и с окружающими усиливаются ранимость, ущемленное самолюбие. В результате пожилой человек находится в состоянии тревожного ожидания неприятностей, тоски. </a:t>
            </a:r>
          </a:p>
          <a:p>
            <a:r>
              <a:rPr lang="ru-RU" dirty="0" smtClean="0"/>
              <a:t>Вследствие снижения реактивности, сопротивляемости и адаптации к стрессовым факторам порой даже незначительные физические и психические воздействия могут привести к декомпенсации. Определенную роль при этом играет нечеткость границ между психогенными и соматогенными воздействиями, частое их переплетение в клинической структуре невротических состояний. </a:t>
            </a:r>
          </a:p>
          <a:p>
            <a:r>
              <a:rPr lang="ru-RU" dirty="0" smtClean="0"/>
              <a:t> При </a:t>
            </a:r>
            <a:r>
              <a:rPr lang="ru-RU" b="1" dirty="0" smtClean="0"/>
              <a:t>неврозах позднего возраста</a:t>
            </a:r>
            <a:r>
              <a:rPr lang="ru-RU" dirty="0" smtClean="0"/>
              <a:t> к психологическим факторам относятся оставшиеся в памяти зрительные впечатления. Даже через много лет они вновь «всплывают», или актуализируются, являясь важным элементом построения клинической симптоматики. Их актуализация и степень отрицательного воздействия на больных с невротическими расстройствами зависят от различных социально-психологических факторов в рамках данной индивидуальности, особенностей характера, семейного статуса, удовлетворенности жизнью и т.д. </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smtClean="0"/>
              <a:t>Второе типичное условие манифестации депрессивного невроза в позднем возрасте - отсутствие грубых, достигающих степени психопатии, личности. Депрессивный невроз развивается на фоне разнообразных психологических качеств, относящихся к особенностям гармоничного душевного склада или к акцентуациям характера. </a:t>
            </a:r>
          </a:p>
          <a:p>
            <a:r>
              <a:rPr lang="ru-RU" dirty="0" smtClean="0"/>
              <a:t> Третье условие - небольшая глубина собственно возрастных, церебрально-сосудистых, соматических сдвигов, которые к началу заболевания отмечаются у всех больных, но были компенсированными или </a:t>
            </a:r>
            <a:r>
              <a:rPr lang="ru-RU" dirty="0" err="1" smtClean="0"/>
              <a:t>субкомпенсированными</a:t>
            </a:r>
            <a:r>
              <a:rPr lang="ru-RU" dirty="0" smtClean="0"/>
              <a:t>. Различные факторы </a:t>
            </a:r>
            <a:r>
              <a:rPr lang="ru-RU" dirty="0" err="1" smtClean="0"/>
              <a:t>астенизации</a:t>
            </a:r>
            <a:r>
              <a:rPr lang="ru-RU" dirty="0" smtClean="0"/>
              <a:t> (лабильность вегетативно-висцеральной системы, вовлечение в патогенетический процесс нейровегетативных, нейрогуморальных и нейроэндокринных факторов) способствуют усилению стрессовых влияний и эмоциональной декомпенсации. Особенно часто наблюдаются страхи, тревога, беспокойство, растерянность. </a:t>
            </a:r>
          </a:p>
          <a:p>
            <a:r>
              <a:rPr lang="ru-RU" dirty="0" smtClean="0"/>
              <a:t> Важно отметить, что факторы среды (неблагоприятные внутрисемейные, межличностные, производственные взаимоотношения) играют существенную роль не только в возникновении психогенных депрессий, но и в психопатологическом их оформлении и особенностях течения заболевания. В частности, при сохраняющейся неразрешимой психотравмирующей ситуации обнаруживается тенденция фиксации ипохондрических образований, выявляются отдельные функционально-невротические и </a:t>
            </a:r>
            <a:r>
              <a:rPr lang="ru-RU" dirty="0" err="1" smtClean="0"/>
              <a:t>патохарактерологические</a:t>
            </a:r>
            <a:r>
              <a:rPr lang="ru-RU" dirty="0" smtClean="0"/>
              <a:t> нарушения. </a:t>
            </a:r>
          </a:p>
          <a:p>
            <a:r>
              <a:rPr lang="ru-RU" dirty="0" smtClean="0"/>
              <a:t> У заболевших в инволюционном возрасте невроз развивается постепенно. Для депрессивного невроза старости еще более характерным является вялое, растянутое начало, бледность проявлений, еще большая рудиментарность, стереотипность и монотонность симптоматики, вегетативный компонент «теряется» среди проявлений возрастных физических недугов. Психологическое содержание невроза отличается элементарностью и однообразием вследствие сходных у разных больных представлений о негативных аспектах старческой жизни и приближающейся смерти</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404664"/>
            <a:ext cx="9144000" cy="6453336"/>
          </a:xfrm>
        </p:spPr>
        <p:txBody>
          <a:bodyPr>
            <a:normAutofit fontScale="25000" lnSpcReduction="20000"/>
          </a:bodyPr>
          <a:lstStyle/>
          <a:p>
            <a:r>
              <a:rPr lang="ru-RU" sz="5600" dirty="0" smtClean="0"/>
              <a:t>Картине депрессивного невроза свойственны аморфность и одновременно незавершенность, </a:t>
            </a:r>
            <a:r>
              <a:rPr lang="ru-RU" sz="5600" dirty="0" err="1" smtClean="0"/>
              <a:t>парциальность</a:t>
            </a:r>
            <a:r>
              <a:rPr lang="ru-RU" sz="5600" dirty="0" smtClean="0"/>
              <a:t> проявлений. Значительным в структуре депрессивного невроза является удельный вес астенических и ипохондрических расстройств. Диффузные ипохондрические опасения могут сочетаться с суицидальными мыслями, как правило, недифференцированными и без тенденции к их реализации. </a:t>
            </a:r>
          </a:p>
          <a:p>
            <a:r>
              <a:rPr lang="ru-RU" sz="5600" dirty="0" smtClean="0"/>
              <a:t> Значительно чаще, чем у более молодых людей, наблюдаются тревожные опасения ипохондрического содержания, либо преобладают различные соматические жалобы с явной фиксацией на них. </a:t>
            </a:r>
          </a:p>
          <a:p>
            <a:r>
              <a:rPr lang="ru-RU" sz="5600" dirty="0" smtClean="0"/>
              <a:t> </a:t>
            </a:r>
            <a:r>
              <a:rPr lang="ru-RU" sz="5600" i="1" dirty="0" err="1" smtClean="0"/>
              <a:t>Депрессивно-ипохондрические</a:t>
            </a:r>
            <a:r>
              <a:rPr lang="ru-RU" sz="5600" dirty="0" smtClean="0"/>
              <a:t> синдромы достоверно чаще имеют место у больных депрессиями в пожилом, нежели в молодом возрасте. </a:t>
            </a:r>
          </a:p>
          <a:p>
            <a:r>
              <a:rPr lang="ru-RU" sz="5600" dirty="0" smtClean="0"/>
              <a:t> Сочетание астенических расстройств со снижением физического тонуса и телесными сенсациями образует еще одну важную особенность депрессий второй половины жизни. Астенические расстройства с почти постоянной частотой наблюдаются в структуре депрессий в виде психической и физической истощаемости, элементов гиперестезии, раздражительной слабости, склонности к </a:t>
            </a:r>
            <a:r>
              <a:rPr lang="ru-RU" sz="5600" dirty="0" err="1" smtClean="0"/>
              <a:t>дисфорическим</a:t>
            </a:r>
            <a:r>
              <a:rPr lang="ru-RU" sz="5600" dirty="0" smtClean="0"/>
              <a:t> и гневливым реакциям, слабодушию, неустойчивости настроения. </a:t>
            </a:r>
          </a:p>
          <a:p>
            <a:r>
              <a:rPr lang="ru-RU" sz="5600" dirty="0" smtClean="0"/>
              <a:t> </a:t>
            </a:r>
            <a:r>
              <a:rPr lang="ru-RU" sz="5600" i="1" dirty="0" err="1" smtClean="0"/>
              <a:t>Ананкастно-депрессивный</a:t>
            </a:r>
            <a:r>
              <a:rPr lang="ru-RU" sz="5600" i="1" dirty="0" smtClean="0"/>
              <a:t> синдром</a:t>
            </a:r>
            <a:r>
              <a:rPr lang="ru-RU" sz="5600" dirty="0" smtClean="0"/>
              <a:t> у пожилых чаще развивается на органическом фоне, что обусловливает его своеобразную окраску рядом дополнительных симптомов: слабодушием, плаксивостью, выраженной вязкостью. В качестве наиболее существенного отличия от эндогенной депрессии выступает значительное преобладание тревожного аффекта по сравнению с тоскливым и апатическим. При относительно неглубоком уровне тревоги большей выраженностью характеризуются явления </a:t>
            </a:r>
            <a:r>
              <a:rPr lang="ru-RU" sz="5600" dirty="0" err="1" smtClean="0"/>
              <a:t>идеаторного</a:t>
            </a:r>
            <a:r>
              <a:rPr lang="ru-RU" sz="5600" dirty="0" smtClean="0"/>
              <a:t> и двигательного тревожного возбуждения, которые выступают в форме парциальных включений или фона, на котором эпизодически возникают более отчетливые проявления речевого и двигательного беспокойства. Сложность взаимоотношений элементов возбуждения и торможения в депрессивной триаде позволяет в большинстве наблюдений оценивать ее как дисгармоничную и рассматривать эту особенность в качестве одной из существенных характеристик депрессий позднего возраста. </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smtClean="0"/>
              <a:t>Течение заболевания носит затяжной характер. Самой типичной оказывается затяжная динамика с тенденцией к прогрессированию и переходу в невротическое (депрессивное) развитие личности, что проявляется в усложнении и фиксации невротической симптоматики, формировании особого пессимистического мировосприятия и в возникновении или заострении личностных качеств тормозимого круга. </a:t>
            </a:r>
          </a:p>
          <a:p>
            <a:r>
              <a:rPr lang="ru-RU" dirty="0" smtClean="0"/>
              <a:t> По мнению И.И.Сергеева (1986), психогенное патологическое развитие личности является сравнительно частым исходом неврозов позднего возраста, типичным из которым становится депрессивное развитие. </a:t>
            </a:r>
          </a:p>
          <a:p>
            <a:r>
              <a:rPr lang="ru-RU" dirty="0" smtClean="0"/>
              <a:t> Для</a:t>
            </a:r>
            <a:r>
              <a:rPr lang="ru-RU" i="1" dirty="0" smtClean="0"/>
              <a:t> неврастении позднего возраста</a:t>
            </a:r>
            <a:r>
              <a:rPr lang="ru-RU" dirty="0" smtClean="0"/>
              <a:t> характерны комбинированные, смешанные </a:t>
            </a:r>
            <a:r>
              <a:rPr lang="ru-RU" dirty="0" err="1" smtClean="0"/>
              <a:t>многозвеньевые</a:t>
            </a:r>
            <a:r>
              <a:rPr lang="ru-RU" dirty="0" smtClean="0"/>
              <a:t> и однообразные клинические симптомы и синдромы: астенический, </a:t>
            </a:r>
            <a:r>
              <a:rPr lang="ru-RU" dirty="0" err="1" smtClean="0"/>
              <a:t>депрессивно-ипохондрический</a:t>
            </a:r>
            <a:r>
              <a:rPr lang="ru-RU" dirty="0" smtClean="0"/>
              <a:t>, тревожно-астенический, расстройства сна, соматические компоненты, раздражительность с элементами слабодушия, вегетативная лабильность, </a:t>
            </a:r>
            <a:r>
              <a:rPr lang="ru-RU" dirty="0" err="1" smtClean="0"/>
              <a:t>сенесто-ипохондрические</a:t>
            </a:r>
            <a:r>
              <a:rPr lang="ru-RU" dirty="0" smtClean="0"/>
              <a:t> переживания. Депрессивные состояния при неврастении не связаны с временем суток, а колебания настроения в течение дня зависят от соматического состояния и психологических факторов (социальный статус больного, семья, общения, среда и т.д.). Неврастения позднего возраста протекает без прежних красочных, многообразных и динамичных симптомов - исчезают широкий диапазон и многогранность субъективных переживаний больных и их переработка, жалобы становятся более односложными, нединамичными, застывшими по существу, сливаются с общими компонентами астении. </a:t>
            </a:r>
          </a:p>
          <a:p>
            <a:r>
              <a:rPr lang="ru-RU" dirty="0" smtClean="0"/>
              <a:t> Особенности реактивных состояний, первично возникающих в позднем возрасте, определяются в первую очередь биологически - возрастным фоном, на котором они возникают, а также характером самого психического фактора. Клинические отличия этих реакций позднего возраста выражаются в фоновом снижении психического тонуса, замедлении скорости психических реакций с наклонностью к застыванию, малом объеме клинических проявлений.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r>
              <a:rPr lang="ru-RU" dirty="0" smtClean="0"/>
              <a:t>В клинической картине </a:t>
            </a:r>
            <a:r>
              <a:rPr lang="ru-RU" dirty="0" err="1" smtClean="0"/>
              <a:t>соматизированных</a:t>
            </a:r>
            <a:r>
              <a:rPr lang="ru-RU" dirty="0" smtClean="0"/>
              <a:t> психических расстройств у лиц пожилого возраста различают собственно психические расстройства (астению, депрессию, ипохондрию) и расстройства «телесного чувства» - ощущения в виде вегетативно-сосудистых нарушений. </a:t>
            </a:r>
          </a:p>
          <a:p>
            <a:r>
              <a:rPr lang="ru-RU" dirty="0" smtClean="0"/>
              <a:t> Расстройства «телесного чувства», обнаруживая патогенетическую связь с астеническими, депрессивными и ипохондрическими нарушениями, выполняют маскирующие функции, имитируя болезни различных органов и систем. Совокупность этих ощущений определяет индивидуальное оформление клинической картины заболевания. </a:t>
            </a:r>
          </a:p>
          <a:p>
            <a:r>
              <a:rPr lang="ru-RU" dirty="0" smtClean="0"/>
              <a:t> У лиц пожилого возраста выявляются достаточно очерченные </a:t>
            </a:r>
            <a:r>
              <a:rPr lang="ru-RU" dirty="0" err="1" smtClean="0"/>
              <a:t>соматизированные</a:t>
            </a:r>
            <a:r>
              <a:rPr lang="ru-RU" dirty="0" smtClean="0"/>
              <a:t> психические расстройства, имитирующие нарушения многих органов и систем. В отличие от истинных соматических нарушений, отмеченные феномены проявлялись в структуре аффективных и невротических (</a:t>
            </a:r>
            <a:r>
              <a:rPr lang="ru-RU" dirty="0" err="1" smtClean="0"/>
              <a:t>неврозоподобных</a:t>
            </a:r>
            <a:r>
              <a:rPr lang="ru-RU" dirty="0" smtClean="0"/>
              <a:t>) нарушений, что указывает на их психопатологическую природу. Особенностью этих нарушений являются их преимущественно витальный характер, несоответствие между истинными соматическими проявлениями и их психопатологическими эквивалентами, между патологическими ощущениями и периферической иннервацией, а также </a:t>
            </a:r>
            <a:r>
              <a:rPr lang="ru-RU" dirty="0" err="1" smtClean="0"/>
              <a:t>полиморфностью</a:t>
            </a:r>
            <a:r>
              <a:rPr lang="ru-RU" dirty="0" smtClean="0"/>
              <a:t> картины, своеобразные особенности личности больных, проявляющиеся в невозможности или трудности описания своих соматических переживаний (</a:t>
            </a:r>
            <a:r>
              <a:rPr lang="ru-RU" dirty="0" err="1" smtClean="0"/>
              <a:t>алекситимия</a:t>
            </a:r>
            <a:r>
              <a:rPr lang="ru-RU" dirty="0" smtClean="0"/>
              <a:t>). </a:t>
            </a:r>
          </a:p>
          <a:p>
            <a:r>
              <a:rPr lang="ru-RU" dirty="0" smtClean="0"/>
              <a:t> Следует подчеркнуть, что у больных позднего возраста почти не наблюдается яркая </a:t>
            </a:r>
            <a:r>
              <a:rPr lang="ru-RU" dirty="0" err="1" smtClean="0"/>
              <a:t>обсессивная</a:t>
            </a:r>
            <a:r>
              <a:rPr lang="ru-RU" dirty="0" smtClean="0"/>
              <a:t> симптоматика с многочисленными навязчивыми состояниями. С течением возраста все реже наблюдаются истерические расстройства. Они вытесняются астенической, неврастенической симптоматикой, сочетающейся с </a:t>
            </a:r>
            <a:r>
              <a:rPr lang="ru-RU" dirty="0" err="1" smtClean="0"/>
              <a:t>тревожно-фобической</a:t>
            </a:r>
            <a:r>
              <a:rPr lang="ru-RU" dirty="0" smtClean="0"/>
              <a:t>, депрессивной, ипохондрической и другой. Эгоцентрические установки, астенические и ипохондрические радикалы занимают очень большое место в структуре невроза, тогда как истерические и </a:t>
            </a:r>
            <a:r>
              <a:rPr lang="ru-RU" dirty="0" err="1" smtClean="0"/>
              <a:t>обсессивно-фобические</a:t>
            </a:r>
            <a:r>
              <a:rPr lang="ru-RU" dirty="0" smtClean="0"/>
              <a:t> включения являются редкими и скудными. Вегетативный компонент «теряется» среди проявлений возрастных физических недугов. </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23528" y="332656"/>
            <a:ext cx="8568952" cy="6525344"/>
          </a:xfrm>
        </p:spPr>
        <p:txBody>
          <a:bodyPr>
            <a:normAutofit fontScale="55000" lnSpcReduction="20000"/>
          </a:bodyPr>
          <a:lstStyle/>
          <a:p>
            <a:r>
              <a:rPr lang="ru-RU" dirty="0" smtClean="0"/>
              <a:t> Таким образом, при неврозах позднего возраста обнаруживаются смешанные и даже множественные синдромы, составленные из элементов астении, тревоги, страхов, навязчивости, </a:t>
            </a:r>
            <a:r>
              <a:rPr lang="ru-RU" dirty="0" err="1" smtClean="0"/>
              <a:t>ипохондричности</a:t>
            </a:r>
            <a:r>
              <a:rPr lang="ru-RU" dirty="0" smtClean="0"/>
              <a:t>, депрессивных компонентов, тревожно-мнительных и других сочетаний. Взаимоотношение этих составных частей синдрома может сочетаться и изменяться под влиянием </a:t>
            </a:r>
            <a:r>
              <a:rPr lang="ru-RU" dirty="0" err="1" smtClean="0"/>
              <a:t>эмоциогенных</a:t>
            </a:r>
            <a:r>
              <a:rPr lang="ru-RU" dirty="0" smtClean="0"/>
              <a:t> воздействий и реакций личности. Характерна затяжная динамика неврозов, постепенно переходящих, в благоприятных случаях, в остаточные невротические состояния, при которых стираются различия между отдельными формами заболевания. </a:t>
            </a:r>
          </a:p>
          <a:p>
            <a:r>
              <a:rPr lang="ru-RU" dirty="0" smtClean="0"/>
              <a:t> Традиционно выделяют несколько вариантов исхода невроза вне зависимости от возрастных особенностей: 1) выздоровление; 2) </a:t>
            </a:r>
            <a:r>
              <a:rPr lang="ru-RU" dirty="0" err="1" smtClean="0"/>
              <a:t>резидуальные</a:t>
            </a:r>
            <a:r>
              <a:rPr lang="ru-RU" dirty="0" smtClean="0"/>
              <a:t> невротические нарушения; 3) стабильное невротическое состояние; 4) невротическое развитие личности; 5) поглощение невротической симптоматики психическими расстройствами церебрально-органического, соматического и </a:t>
            </a:r>
            <a:r>
              <a:rPr lang="ru-RU" dirty="0" err="1" smtClean="0"/>
              <a:t>поздневозрастного</a:t>
            </a:r>
            <a:r>
              <a:rPr lang="ru-RU" dirty="0" smtClean="0"/>
              <a:t> генеза. </a:t>
            </a:r>
          </a:p>
          <a:p>
            <a:r>
              <a:rPr lang="ru-RU" dirty="0" smtClean="0"/>
              <a:t> Таким образом, невротические расстройства в пожилом возрасте имеют свою специфику, отличаются от возникающих в иных возрастных периодах и требуют в связи с этим особого подхода к терапии. </a:t>
            </a:r>
          </a:p>
          <a:p>
            <a:r>
              <a:rPr lang="ru-RU" dirty="0" smtClean="0"/>
              <a:t>В. Я. </a:t>
            </a:r>
            <a:r>
              <a:rPr lang="ru-RU" dirty="0" err="1" smtClean="0"/>
              <a:t>Семке</a:t>
            </a:r>
            <a:r>
              <a:rPr lang="ru-RU" dirty="0" smtClean="0"/>
              <a:t>, Б.Д. Цыганков, С.С. Одарченко (2006) систематизировали клинические типы пограничных состояний у больных пожилого и позднего возраста, выделяя краевые и ядерные психопатии, которые у этого контингента больных имели особые клинико-динамические соотношения. Этапы динамики пограничных расстройств у </a:t>
            </a:r>
            <a:r>
              <a:rPr lang="ru-RU" dirty="0" err="1" smtClean="0"/>
              <a:t>гериатрических</a:t>
            </a:r>
            <a:r>
              <a:rPr lang="ru-RU" dirty="0" smtClean="0"/>
              <a:t> больных делятся на острый, затяжной, </a:t>
            </a:r>
            <a:r>
              <a:rPr lang="ru-RU" dirty="0" err="1" smtClean="0"/>
              <a:t>резидуальный</a:t>
            </a:r>
            <a:r>
              <a:rPr lang="ru-RU" dirty="0" smtClean="0"/>
              <a:t>. На остром этапе наблюдаются невротические реакции у гармоничных и акцентуированных в прошлом личностей, а также </a:t>
            </a:r>
            <a:r>
              <a:rPr lang="ru-RU" dirty="0" err="1" smtClean="0"/>
              <a:t>патохарактерологические</a:t>
            </a:r>
            <a:r>
              <a:rPr lang="ru-RU" dirty="0" smtClean="0"/>
              <a:t>, </a:t>
            </a:r>
            <a:r>
              <a:rPr lang="ru-RU" dirty="0" err="1" smtClean="0"/>
              <a:t>психопатоподобные</a:t>
            </a:r>
            <a:r>
              <a:rPr lang="ru-RU" dirty="0" smtClean="0"/>
              <a:t>, </a:t>
            </a:r>
            <a:r>
              <a:rPr lang="ru-RU" dirty="0" err="1" smtClean="0"/>
              <a:t>неврозоподобные</a:t>
            </a:r>
            <a:r>
              <a:rPr lang="ru-RU" dirty="0" smtClean="0"/>
              <a:t> реакции. На </a:t>
            </a:r>
            <a:r>
              <a:rPr lang="ru-RU" dirty="0" err="1" smtClean="0"/>
              <a:t>подостром</a:t>
            </a:r>
            <a:r>
              <a:rPr lang="ru-RU" dirty="0" smtClean="0"/>
              <a:t> этапе невротические реакции трансформируются в невротическое развитие (ситуационное, конституционное), </a:t>
            </a:r>
            <a:r>
              <a:rPr lang="ru-RU" dirty="0" err="1" smtClean="0"/>
              <a:t>патохарактерологические</a:t>
            </a:r>
            <a:r>
              <a:rPr lang="ru-RU" dirty="0" smtClean="0"/>
              <a:t> реакции в динамике выступают как </a:t>
            </a:r>
            <a:r>
              <a:rPr lang="ru-RU" dirty="0" err="1" smtClean="0"/>
              <a:t>патохарактерологическое</a:t>
            </a:r>
            <a:r>
              <a:rPr lang="ru-RU" dirty="0" smtClean="0"/>
              <a:t> развитие и </a:t>
            </a:r>
            <a:r>
              <a:rPr lang="ru-RU" dirty="0" err="1" smtClean="0"/>
              <a:t>психопатоподобное</a:t>
            </a:r>
            <a:r>
              <a:rPr lang="ru-RU" dirty="0" smtClean="0"/>
              <a:t> развитие. У ряда подобных больных наблюдаются умеренные когнитивные расстройства.</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23528" y="476672"/>
            <a:ext cx="8424936" cy="6381328"/>
          </a:xfrm>
        </p:spPr>
        <p:txBody>
          <a:bodyPr>
            <a:normAutofit fontScale="55000" lnSpcReduction="20000"/>
          </a:bodyPr>
          <a:lstStyle/>
          <a:p>
            <a:r>
              <a:rPr lang="ru-RU" dirty="0" smtClean="0"/>
              <a:t>В качестве </a:t>
            </a:r>
            <a:r>
              <a:rPr lang="ru-RU" dirty="0" err="1" smtClean="0"/>
              <a:t>декомпенсирующих</a:t>
            </a:r>
            <a:r>
              <a:rPr lang="ru-RU" dirty="0" smtClean="0"/>
              <a:t> факторов в позднем возрасте выделяется ряд социально-психологических воздействий — таких, как прекращение профессиональной трудовой деятельности, обрыв социальных связей и контактов, дефицит общения, уход от прежних социальных ролей, вхождение в роль «старика» («старухи»), сужение побудительных мотивов, интересов, мировоззрения, что приводит к нивелированию личности.</a:t>
            </a:r>
          </a:p>
          <a:p>
            <a:r>
              <a:rPr lang="ru-RU" dirty="0" smtClean="0"/>
              <a:t>Авторы провели клинико-катамнестическое исследование 86 психопатических личностей в возрасте от 50 до 65 лет (23 из группы возбудимых, 23 — тормозимых, 22 — с </a:t>
            </a:r>
            <a:r>
              <a:rPr lang="ru-RU" dirty="0" err="1" smtClean="0"/>
              <a:t>истероидной</a:t>
            </a:r>
            <a:r>
              <a:rPr lang="ru-RU" dirty="0" smtClean="0"/>
              <a:t> и 18 — с паранойяльной психопатией). Выделяются два этапа динамики подобных патологических личностей. Первый этап протекает в основном под знаком воздействия эндокринно-психологических моментов, второй формируется на фоне органического (сосудистого и атрофического) процесса.</a:t>
            </a:r>
          </a:p>
          <a:p>
            <a:r>
              <a:rPr lang="ru-RU" dirty="0" smtClean="0"/>
              <a:t>Начало инволюционного периода у психопатических личностей характеризуется резким усилением, заострением прежних характерологических особенностей, при этом важную роль приобретают малые по своей интенсивности и значимости психические травмы, в частности длительно существующие внутрисемейные конфликты. Существенную роль в декомпенсации играет церебральный атеросклероз. Наиболее стойкими по отношению к деструктивному воздействию органического процесса оказываются истерические симптомы.</a:t>
            </a:r>
          </a:p>
          <a:p>
            <a:r>
              <a:rPr lang="ru-RU" dirty="0" smtClean="0"/>
              <a:t>Психопатические реакции старческого возраста имеют налет нарочитости, театральности, отражая ущербные переживания личности, характерны требование постоянного внимания со стороны окружающих, некритическое поведение в виде демонстративных протестов и «голодовок», крайняя неуживчивость и придирчивость. В высказываниях больных преобладает тема «стремления к покою», «усталости от семейных забот», «отвращения к жизни». У больных с наличием соматических симптомов в позднем возрасте преобладают проявления ипохондрического развития.</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2920" y="1196752"/>
            <a:ext cx="8183880" cy="3521552"/>
          </a:xfrm>
        </p:spPr>
        <p:txBody>
          <a:bodyPr>
            <a:normAutofit/>
          </a:bodyPr>
          <a:lstStyle/>
          <a:p>
            <a:pPr algn="ctr">
              <a:buNone/>
            </a:pPr>
            <a:r>
              <a:rPr lang="ru-RU" sz="5400" dirty="0" smtClean="0">
                <a:latin typeface="Monotype Corsiva" pitchFamily="66" charset="0"/>
              </a:rPr>
              <a:t>Спасибо за внимание!</a:t>
            </a:r>
            <a:endParaRPr lang="ru-RU" sz="5400" dirty="0">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47500" lnSpcReduction="20000"/>
          </a:bodyPr>
          <a:lstStyle/>
          <a:p>
            <a:r>
              <a:rPr lang="ru-RU" sz="3400" b="1" dirty="0" err="1" smtClean="0">
                <a:latin typeface="Times New Roman" pitchFamily="18" charset="0"/>
                <a:cs typeface="Times New Roman" pitchFamily="18" charset="0"/>
              </a:rPr>
              <a:t>Психогенно-психотический</a:t>
            </a:r>
            <a:r>
              <a:rPr lang="ru-RU" sz="3400" b="1" dirty="0" smtClean="0">
                <a:latin typeface="Times New Roman" pitchFamily="18" charset="0"/>
                <a:cs typeface="Times New Roman" pitchFamily="18" charset="0"/>
              </a:rPr>
              <a:t> </a:t>
            </a:r>
            <a:r>
              <a:rPr lang="ru-RU" sz="3400" b="1" dirty="0" smtClean="0">
                <a:latin typeface="Times New Roman" pitchFamily="18" charset="0"/>
                <a:cs typeface="Times New Roman" pitchFamily="18" charset="0"/>
              </a:rPr>
              <a:t>синдром</a:t>
            </a:r>
          </a:p>
          <a:p>
            <a:endParaRPr lang="ru-RU" sz="3400"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В клинике </a:t>
            </a:r>
            <a:r>
              <a:rPr lang="ru-RU" sz="3400" dirty="0" err="1" smtClean="0">
                <a:latin typeface="Times New Roman" pitchFamily="18" charset="0"/>
                <a:cs typeface="Times New Roman" pitchFamily="18" charset="0"/>
              </a:rPr>
              <a:t>психогенно-психотическому</a:t>
            </a:r>
            <a:r>
              <a:rPr lang="ru-RU" sz="3400" dirty="0" smtClean="0">
                <a:latin typeface="Times New Roman" pitchFamily="18" charset="0"/>
                <a:cs typeface="Times New Roman" pitchFamily="18" charset="0"/>
              </a:rPr>
              <a:t> синдрому соответствуют </a:t>
            </a:r>
            <a:r>
              <a:rPr lang="ru-RU" sz="3400" i="1" dirty="0" smtClean="0">
                <a:latin typeface="Times New Roman" pitchFamily="18" charset="0"/>
                <a:cs typeface="Times New Roman" pitchFamily="18" charset="0"/>
              </a:rPr>
              <a:t>реактивные психозы</a:t>
            </a:r>
            <a:r>
              <a:rPr lang="ru-RU" sz="3400" dirty="0" smtClean="0">
                <a:latin typeface="Times New Roman" pitchFamily="18" charset="0"/>
                <a:cs typeface="Times New Roman" pitchFamily="18" charset="0"/>
              </a:rPr>
              <a:t>.     Реактивные психозы представляют собой разнообразные в клиническом отношении расстройства </a:t>
            </a:r>
            <a:r>
              <a:rPr lang="ru-RU" sz="3400" dirty="0" err="1" smtClean="0">
                <a:latin typeface="Times New Roman" pitchFamily="18" charset="0"/>
                <a:cs typeface="Times New Roman" pitchFamily="18" charset="0"/>
              </a:rPr>
              <a:t>психотического</a:t>
            </a:r>
            <a:r>
              <a:rPr lang="ru-RU" sz="3400" dirty="0" smtClean="0">
                <a:latin typeface="Times New Roman" pitchFamily="18" charset="0"/>
                <a:cs typeface="Times New Roman" pitchFamily="18" charset="0"/>
              </a:rPr>
              <a:t> уровня, возникающие в результате действия психических травм, превышающих адаптационно-компенсаторные возможности индивидуума. Одним из характерных качеств этой группы психических расстройств является их временный и обратимый характер. Вместе с неврозами они составляют группу реактивных состояний. Однако патогенез, закономерности развития и особенности психопатологических расстройств при реактивных психозах отличаются от таковых при неврозах. Основным клиническим признаком реактивных психозов является продуктивная </a:t>
            </a:r>
            <a:r>
              <a:rPr lang="ru-RU" sz="3400" dirty="0" err="1" smtClean="0">
                <a:latin typeface="Times New Roman" pitchFamily="18" charset="0"/>
                <a:cs typeface="Times New Roman" pitchFamily="18" charset="0"/>
              </a:rPr>
              <a:t>психотическая</a:t>
            </a:r>
            <a:r>
              <a:rPr lang="ru-RU" sz="3400" dirty="0" smtClean="0">
                <a:latin typeface="Times New Roman" pitchFamily="18" charset="0"/>
                <a:cs typeface="Times New Roman" pitchFamily="18" charset="0"/>
              </a:rPr>
              <a:t> симптоматика, которая отсутствует при неврозах. Наряду с этим для них характерны острота, большая глубина и лабильность нарушений психических функций, что сопровождается утратой чело­веком способности критически оценивать свое состояние, ситуацию и адаптироваться к ней. Вместе с тем очевидна нозологическая общность неврозов и реактивных психозов. Об этом свидетельствует возможность перерастания неврозов в психозы, и наоборот. К реактивным психозам относятся аффективно-психогенные шоковые реакции, истерические психозы (истерическое сумеречное помрачение сознания, </a:t>
            </a:r>
            <a:r>
              <a:rPr lang="ru-RU" sz="3400" dirty="0" err="1" smtClean="0">
                <a:latin typeface="Times New Roman" pitchFamily="18" charset="0"/>
                <a:cs typeface="Times New Roman" pitchFamily="18" charset="0"/>
              </a:rPr>
              <a:t>псевдодеменция</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пуэрилизм</a:t>
            </a:r>
            <a:r>
              <a:rPr lang="ru-RU" sz="3400" dirty="0" smtClean="0">
                <a:latin typeface="Times New Roman" pitchFamily="18" charset="0"/>
                <a:cs typeface="Times New Roman" pitchFamily="18" charset="0"/>
              </a:rPr>
              <a:t>, истерический синдром </a:t>
            </a:r>
            <a:r>
              <a:rPr lang="ru-RU" sz="3400" dirty="0" err="1" smtClean="0">
                <a:latin typeface="Times New Roman" pitchFamily="18" charset="0"/>
                <a:cs typeface="Times New Roman" pitchFamily="18" charset="0"/>
              </a:rPr>
              <a:t>бредоподобных</a:t>
            </a:r>
            <a:r>
              <a:rPr lang="ru-RU" sz="3400" dirty="0" smtClean="0">
                <a:latin typeface="Times New Roman" pitchFamily="18" charset="0"/>
                <a:cs typeface="Times New Roman" pitchFamily="18" charset="0"/>
              </a:rPr>
              <a:t> фантазий, синдром регресса психики, истерический ступор), реактивная психогенная депрессия, реактивные психогенные </a:t>
            </a:r>
            <a:r>
              <a:rPr lang="ru-RU" sz="3400" dirty="0" err="1" smtClean="0">
                <a:latin typeface="Times New Roman" pitchFamily="18" charset="0"/>
                <a:cs typeface="Times New Roman" pitchFamily="18" charset="0"/>
              </a:rPr>
              <a:t>параноиды</a:t>
            </a:r>
            <a:r>
              <a:rPr lang="ru-RU" sz="3400" dirty="0" smtClean="0">
                <a:latin typeface="Times New Roman" pitchFamily="18" charset="0"/>
                <a:cs typeface="Times New Roman" pitchFamily="18" charset="0"/>
              </a:rPr>
              <a:t>.</a:t>
            </a:r>
          </a:p>
          <a:p>
            <a:endParaRPr lang="ru-RU" sz="3400"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Реактивные психозы развиваются чаще всего после шоковых, сверхсильных психических травм. Психические травмы отличаются большой силой, интенсивностью и внезапностью действия (стихий­ные бедствия, внезапные нападения с угрозой для жизни). Ввиду непосредственного воздействия на инстинктивную сферу сами эти воздействия не осознаются человеком в полной мере, а в силу быстроты действия не вызывают сознательной </a:t>
            </a:r>
            <a:r>
              <a:rPr lang="ru-RU" sz="3400" dirty="0" err="1" smtClean="0">
                <a:latin typeface="Times New Roman" pitchFamily="18" charset="0"/>
                <a:cs typeface="Times New Roman" pitchFamily="18" charset="0"/>
              </a:rPr>
              <a:t>интрапсихической</a:t>
            </a:r>
            <a:r>
              <a:rPr lang="ru-RU" sz="3400" dirty="0" smtClean="0">
                <a:latin typeface="Times New Roman" pitchFamily="18" charset="0"/>
                <a:cs typeface="Times New Roman" pitchFamily="18" charset="0"/>
              </a:rPr>
              <a:t> переработки их содержания и значения. Поэтому такие психические травмы обычно приводят к реактивным психозам типа аффективно-шоковых реакций (с психомоторным возбуждением либо, напротив, с обездвиженностью), а также к реактивным психозам с более сложными психопатологическими картинами — истерическим, бредовым и депрессивным</a:t>
            </a:r>
            <a:r>
              <a:rPr lang="ru-RU" sz="3400" dirty="0" smtClean="0">
                <a:latin typeface="Times New Roman" pitchFamily="18" charset="0"/>
                <a:cs typeface="Times New Roman" pitchFamily="18" charset="0"/>
              </a:rPr>
              <a:t>.</a:t>
            </a:r>
            <a:r>
              <a:rPr lang="ru-RU" sz="1800" dirty="0" smtClean="0"/>
              <a:t> </a:t>
            </a:r>
            <a:r>
              <a:rPr lang="ru-RU" sz="3400" dirty="0" smtClean="0">
                <a:latin typeface="Times New Roman" pitchFamily="18" charset="0"/>
                <a:cs typeface="Times New Roman" pitchFamily="18" charset="0"/>
              </a:rPr>
              <a:t>Основным клиническим критерием реактивного психоза является отсутствие достаточной </a:t>
            </a:r>
            <a:r>
              <a:rPr lang="ru-RU" sz="3400" dirty="0" err="1" smtClean="0">
                <a:latin typeface="Times New Roman" pitchFamily="18" charset="0"/>
                <a:cs typeface="Times New Roman" pitchFamily="18" charset="0"/>
              </a:rPr>
              <a:t>интрапсихической</a:t>
            </a:r>
            <a:r>
              <a:rPr lang="ru-RU" sz="3400" dirty="0" smtClean="0">
                <a:latin typeface="Times New Roman" pitchFamily="18" charset="0"/>
                <a:cs typeface="Times New Roman" pitchFamily="18" charset="0"/>
              </a:rPr>
              <a:t> переработки ситуации, что сопровождается отсутствием переживания психопатологических расстройств как личностно чуждых и болезненных, для клиники характерна «реактивная триада» Ясперса.</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55000" lnSpcReduction="20000"/>
          </a:bodyPr>
          <a:lstStyle/>
          <a:p>
            <a:pPr algn="ctr">
              <a:buNone/>
            </a:pPr>
            <a:r>
              <a:rPr lang="ru-RU" dirty="0" smtClean="0"/>
              <a:t> </a:t>
            </a:r>
            <a:r>
              <a:rPr lang="ru-RU" sz="3600" b="1" dirty="0" smtClean="0"/>
              <a:t>Психогенно-невротический синдром</a:t>
            </a:r>
            <a:endParaRPr lang="ru-RU" sz="3600" dirty="0" smtClean="0"/>
          </a:p>
          <a:p>
            <a:pPr>
              <a:buNone/>
            </a:pPr>
            <a:r>
              <a:rPr lang="ru-RU" dirty="0" smtClean="0"/>
              <a:t>    В клинике психогенно-невротическому синдрому соответствуют неврозы и невротические реакции.</a:t>
            </a:r>
          </a:p>
          <a:p>
            <a:pPr>
              <a:buNone/>
            </a:pPr>
            <a:r>
              <a:rPr lang="ru-RU" dirty="0" smtClean="0"/>
              <a:t>     </a:t>
            </a:r>
            <a:r>
              <a:rPr lang="ru-RU" b="1" dirty="0" smtClean="0"/>
              <a:t>Неврозы.</a:t>
            </a:r>
            <a:r>
              <a:rPr lang="ru-RU" dirty="0" smtClean="0"/>
              <a:t> Термину «невроз» более 200 лет. Из первоначального определения этого заболевания сохранилось только представление о неврозе как о функциональном нарушении. Трудно выделить одну какую-то черту, свойственную неврозу. Ни отсутствие патологоанатомических изменений, ни признак обратимости, ни критерий легкости нарушений, ни определение невроза как психогенного нарушения, ни </a:t>
            </a:r>
            <a:r>
              <a:rPr lang="ru-RU" dirty="0" err="1" smtClean="0"/>
              <a:t>социабельность</a:t>
            </a:r>
            <a:r>
              <a:rPr lang="ru-RU" dirty="0" smtClean="0"/>
              <a:t> этих больных, ни критическое отношение к своему состоянию, ни установка на получение лечения не могут быть достоверными признаками невроза.</a:t>
            </a:r>
          </a:p>
          <a:p>
            <a:pPr>
              <a:buNone/>
            </a:pPr>
            <a:r>
              <a:rPr lang="ru-RU" dirty="0" smtClean="0"/>
              <a:t>   В. А. Гиляровский дал следующее определение невроза: «Неврозы — это болезненно переживаемые и сопровождаемые расстройствами в соматической сфере срывы личности в ее общественных отношениях, вызванные психическими факторами и не обусловленные органическими изменениями, с тенденцией к активной переработке и компенсации». В отличие от реактивных психозов при неврозах имеется личностная переработка </a:t>
            </a:r>
            <a:r>
              <a:rPr lang="ru-RU" dirty="0" err="1" smtClean="0"/>
              <a:t>психотравмы</a:t>
            </a:r>
            <a:r>
              <a:rPr lang="ru-RU" dirty="0" smtClean="0"/>
              <a:t>, она болезненно переживается и проявляется комплексом преимущественно эмоционально-поведенческих и соматовегетативных расстройств. При неврозах происходит «срыв» личности в ее отношениях с окружающими, и человек обычно стремится к преодолению и компенсации возникающих расстройств. </a:t>
            </a:r>
          </a:p>
          <a:p>
            <a:pPr>
              <a:buNone/>
            </a:pPr>
            <a:r>
              <a:rPr lang="ru-RU" dirty="0" smtClean="0"/>
              <a:t>     Таким образом, </a:t>
            </a:r>
            <a:r>
              <a:rPr lang="ru-RU" i="1" dirty="0" smtClean="0"/>
              <a:t>основные особенности неврозов</a:t>
            </a:r>
            <a:r>
              <a:rPr lang="ru-RU" dirty="0" smtClean="0"/>
              <a:t>: </a:t>
            </a:r>
          </a:p>
          <a:p>
            <a:pPr>
              <a:buNone/>
            </a:pPr>
            <a:r>
              <a:rPr lang="ru-RU" dirty="0" smtClean="0"/>
              <a:t>1) психогенный фактор как причина; </a:t>
            </a:r>
          </a:p>
          <a:p>
            <a:pPr>
              <a:buNone/>
            </a:pPr>
            <a:r>
              <a:rPr lang="ru-RU" dirty="0" smtClean="0"/>
              <a:t>2) </a:t>
            </a:r>
            <a:r>
              <a:rPr lang="ru-RU" dirty="0" err="1" smtClean="0"/>
              <a:t>вегетосоматические</a:t>
            </a:r>
            <a:r>
              <a:rPr lang="ru-RU" dirty="0" smtClean="0"/>
              <a:t> проявления; </a:t>
            </a:r>
          </a:p>
          <a:p>
            <a:pPr>
              <a:buNone/>
            </a:pPr>
            <a:r>
              <a:rPr lang="ru-RU" dirty="0" smtClean="0"/>
              <a:t>3) личностный характер; </a:t>
            </a:r>
          </a:p>
          <a:p>
            <a:pPr>
              <a:buNone/>
            </a:pPr>
            <a:r>
              <a:rPr lang="ru-RU" dirty="0" smtClean="0"/>
              <a:t>4) тенденция к переработке возникших нарушений в соответствии с социальной значимостью психической травмы.</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62500" lnSpcReduction="20000"/>
          </a:bodyPr>
          <a:lstStyle/>
          <a:p>
            <a:pPr>
              <a:buNone/>
            </a:pPr>
            <a:r>
              <a:rPr lang="ru-RU" dirty="0" smtClean="0"/>
              <a:t>травмы, лежащие в основе неврозов, обычно не отличаются такой остротой и интенсивностью, как при реактивных психозах. Однако явно прослеживается их зависимость по степени патогенности от сложившихся в течение жизни особенностей личности, создающих различную степень свободы реагирования человека на возникшую ситуацию. При этом важнейшим элементом личностного реагирования (с комплексом расстройств невротического уровня) на патогенные события являются особенности функционирования системы «психологической защиты».</a:t>
            </a:r>
          </a:p>
          <a:p>
            <a:pPr>
              <a:buNone/>
            </a:pPr>
            <a:r>
              <a:rPr lang="ru-RU" dirty="0" smtClean="0"/>
              <a:t>   </a:t>
            </a:r>
            <a:r>
              <a:rPr lang="ru-RU" b="1" dirty="0" smtClean="0"/>
              <a:t>Невроз </a:t>
            </a:r>
            <a:r>
              <a:rPr lang="ru-RU" dirty="0" smtClean="0"/>
              <a:t>определяют как психогенное (</a:t>
            </a:r>
            <a:r>
              <a:rPr lang="ru-RU" dirty="0" err="1" smtClean="0"/>
              <a:t>конфликтогенное</a:t>
            </a:r>
            <a:r>
              <a:rPr lang="ru-RU" dirty="0" smtClean="0"/>
              <a:t>) функциональное личностное расстройство, которое проявляется преимущественно эмоциональными нарушениями, а также нарушениями поведения и нейровегетативной регуляции внутренних органов. Невроз — это следствие неразрешимого </a:t>
            </a:r>
            <a:r>
              <a:rPr lang="ru-RU" dirty="0" err="1" smtClean="0"/>
              <a:t>внутриличностного</a:t>
            </a:r>
            <a:r>
              <a:rPr lang="ru-RU" dirty="0" smtClean="0"/>
              <a:t> мотивационного конфликта при недостаточной эффективности механизмов психологической защиты.</a:t>
            </a:r>
          </a:p>
          <a:p>
            <a:pPr>
              <a:buNone/>
            </a:pPr>
            <a:r>
              <a:rPr lang="ru-RU" dirty="0" smtClean="0"/>
              <a:t>   На фоне взаимодействия психической травмы и особенностей структуры личности формируется ключевое звено патогенеза неврозов — </a:t>
            </a:r>
            <a:r>
              <a:rPr lang="ru-RU" dirty="0" err="1" smtClean="0"/>
              <a:t>интрапсихический</a:t>
            </a:r>
            <a:r>
              <a:rPr lang="ru-RU" dirty="0" smtClean="0"/>
              <a:t> невротический конфликт. Невротический конфликт по своей сути есть конфликт психологический, мотивационный, однако он имеет значительную устойчивость и силу, приводящую в конечном счете к продуцированию болезненных симптомов — невроза.</a:t>
            </a:r>
          </a:p>
          <a:p>
            <a:pPr>
              <a:buNone/>
            </a:pPr>
            <a:r>
              <a:rPr lang="ru-RU" dirty="0" smtClean="0"/>
              <a:t> В отечественной психиатрии наличие специфического </a:t>
            </a:r>
            <a:r>
              <a:rPr lang="ru-RU" b="1" i="1" dirty="0" err="1" smtClean="0"/>
              <a:t>внутриличностного</a:t>
            </a:r>
            <a:r>
              <a:rPr lang="ru-RU" b="1" i="1" dirty="0" smtClean="0"/>
              <a:t> конфликта</a:t>
            </a:r>
            <a:r>
              <a:rPr lang="ru-RU" dirty="0" smtClean="0"/>
              <a:t> служит одним из критериев позитивной диагностики неврозов (Б. Д. </a:t>
            </a:r>
            <a:r>
              <a:rPr lang="ru-RU" dirty="0" err="1" smtClean="0"/>
              <a:t>Карвасарский</a:t>
            </a:r>
            <a:r>
              <a:rPr lang="ru-RU" dirty="0" smtClean="0"/>
              <a:t>, 1980). В. Н. Мясищев (1960) рассматривал три основных типа невротических конфликтов: истерический, обсессивно-психастенический и неврастенический.</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332656"/>
            <a:ext cx="9144000" cy="6525344"/>
          </a:xfrm>
        </p:spPr>
        <p:txBody>
          <a:bodyPr>
            <a:normAutofit fontScale="55000" lnSpcReduction="20000"/>
          </a:bodyPr>
          <a:lstStyle/>
          <a:p>
            <a:pPr>
              <a:buNone/>
            </a:pPr>
            <a:r>
              <a:rPr lang="ru-RU" i="1" dirty="0" smtClean="0"/>
              <a:t>Конфликт первого типа (истерический)</a:t>
            </a:r>
            <a:r>
              <a:rPr lang="ru-RU" dirty="0" smtClean="0"/>
              <a:t> определяется чрезмерно завышенными претензиями личности, всегда сочетающимися с недооценкой или полным игнорированием объективных реальных условий и требований окружающих. Данный тип конфликта отличается превышением требовательности к окружающим над требовательностью к себе и отсутствием адекватного критического отношения к своему поведению («я хочу, хотя и не имею права»). В генезе этого типа конфликта существенную роль играют особенности семейного воспитания, когда стимулируется стремление ребенка быть в центре внимания окружающих (воспитание по типу «кумир семьи»). Такие лица отличаются превышением требовательности к окружающим над требовательностью к себе, у них несколько ниже способность тормозить свои желания, противоречащие общественным требованиям и нормам.</a:t>
            </a:r>
          </a:p>
          <a:p>
            <a:pPr>
              <a:buNone/>
            </a:pPr>
            <a:r>
              <a:rPr lang="ru-RU" dirty="0" smtClean="0"/>
              <a:t> </a:t>
            </a:r>
            <a:r>
              <a:rPr lang="ru-RU" i="1" dirty="0" smtClean="0"/>
              <a:t>Второй тип (обсессивно-психастенический)</a:t>
            </a:r>
            <a:r>
              <a:rPr lang="ru-RU" dirty="0" smtClean="0"/>
              <a:t> обусловлен противоречивыми собственными внутренними тенденциями и потребностями, борьбой между желанием и долгом, между моральными принципами и личными привязанностями («я хочу, но не могу решиться»). При этом, если даже одна из тенденций становится доминирующей, но продолжает существовать сопротивление другой, создаются благоприятные возможности для резкого усиления психического напряжения и возникновения невроза навязчивых состояний. Особое значение для формирования такого конфликта имеет усиление личностных черт неуверенности, нерешительности, которые появляются в детстве в процессе воспитания, когда имеет место предъявление противоречивых требований к личности.</a:t>
            </a:r>
          </a:p>
          <a:p>
            <a:pPr>
              <a:buNone/>
            </a:pPr>
            <a:r>
              <a:rPr lang="ru-RU" dirty="0" smtClean="0"/>
              <a:t> </a:t>
            </a:r>
            <a:r>
              <a:rPr lang="ru-RU" i="1" dirty="0" smtClean="0"/>
              <a:t>Конфликт третьего типа (неврастенический) представляет</a:t>
            </a:r>
            <a:r>
              <a:rPr lang="ru-RU" dirty="0" smtClean="0"/>
              <a:t> собой противоречие между возможностями личности, с одной стороны, ее стремлениями и завышенными требованиями к себе — с другой («я хочу, но у меня не хватает сил»). Особенности этого конфликта чаще всего формируются в условиях, когда постоянно стимулируется нездоровое стремление индивида к личному успеху без реального учета его сил и возможностей индивида. В определенной степени возникновению дан­ного типа конфликта способствуют и высокие требования, предъявляемые к человеку в связи с возрастающим темпом современной жизни.</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79512" y="260648"/>
            <a:ext cx="8856984" cy="6264696"/>
          </a:xfrm>
        </p:spPr>
        <p:txBody>
          <a:bodyPr>
            <a:normAutofit fontScale="92500" lnSpcReduction="20000"/>
          </a:bodyPr>
          <a:lstStyle/>
          <a:p>
            <a:pPr algn="ctr">
              <a:buNone/>
            </a:pPr>
            <a:r>
              <a:rPr lang="ru-RU" dirty="0" smtClean="0"/>
              <a:t>По мере углубления невротических расстройств в динамике невроза наблюдаются и усугубление </a:t>
            </a:r>
            <a:r>
              <a:rPr lang="ru-RU" dirty="0" err="1" smtClean="0"/>
              <a:t>соматобиологических</a:t>
            </a:r>
            <a:r>
              <a:rPr lang="ru-RU" dirty="0" smtClean="0"/>
              <a:t> сдвигов, перестройка гомеостаза (психоэндокринных соотношений, вегетативной регуляции), однако грубой органической деструкции органов, как это наблюдается при пси­хосоматических заболеваниях, не происходит. Возможно, отмечают П. И. Сидоров, А. В. </a:t>
            </a:r>
            <a:r>
              <a:rPr lang="ru-RU" dirty="0" err="1" smtClean="0"/>
              <a:t>Парняков</a:t>
            </a:r>
            <a:r>
              <a:rPr lang="ru-RU" dirty="0" smtClean="0"/>
              <a:t> (2000), что невроз — это не только своеобразная личностная адаптация к психотравмирующим воз­действиям социальной среды, но и своеобразная «защита» организма от органической деструкции при увеличении </a:t>
            </a:r>
            <a:r>
              <a:rPr lang="ru-RU" dirty="0" err="1" smtClean="0"/>
              <a:t>психоэмоционального</a:t>
            </a:r>
            <a:r>
              <a:rPr lang="ru-RU" dirty="0" smtClean="0"/>
              <a:t> напряжения путем использования особых, невротических механизмов перестройки гомеостаза.</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47500" lnSpcReduction="20000"/>
          </a:bodyPr>
          <a:lstStyle/>
          <a:p>
            <a:pPr>
              <a:buNone/>
            </a:pPr>
            <a:r>
              <a:rPr lang="ru-RU" b="1" dirty="0" smtClean="0"/>
              <a:t>Основные стрессоры людей пожилого и старческого возраста</a:t>
            </a:r>
            <a:endParaRPr lang="ru-RU" dirty="0" smtClean="0"/>
          </a:p>
          <a:p>
            <a:pPr>
              <a:buNone/>
            </a:pPr>
            <a:r>
              <a:rPr lang="ru-RU" dirty="0" smtClean="0"/>
              <a:t> Прежде чем определить профилактику старения, необходимо знать те стрессоры, что ухудшают состояние бодрствования пожилого человека. Основными стрессорами людей пожилого и старческого возраста можно считать:</a:t>
            </a:r>
          </a:p>
          <a:p>
            <a:pPr>
              <a:buNone/>
            </a:pPr>
            <a:r>
              <a:rPr lang="ru-RU" dirty="0" smtClean="0"/>
              <a:t> - отсутствие четкого жизненного ритма; </a:t>
            </a:r>
          </a:p>
          <a:p>
            <a:pPr>
              <a:buNone/>
            </a:pPr>
            <a:r>
              <a:rPr lang="ru-RU" dirty="0" smtClean="0"/>
              <a:t> -сужение сферы общения;</a:t>
            </a:r>
          </a:p>
          <a:p>
            <a:pPr>
              <a:buNone/>
            </a:pPr>
            <a:r>
              <a:rPr lang="ru-RU" dirty="0" smtClean="0"/>
              <a:t> - уход от активной трудовой деятельности;</a:t>
            </a:r>
          </a:p>
          <a:p>
            <a:pPr>
              <a:buNone/>
            </a:pPr>
            <a:r>
              <a:rPr lang="ru-RU" dirty="0" smtClean="0"/>
              <a:t> - синдром «опустошения гнезда»;</a:t>
            </a:r>
          </a:p>
          <a:p>
            <a:pPr>
              <a:buNone/>
            </a:pPr>
            <a:r>
              <a:rPr lang="ru-RU" dirty="0" smtClean="0"/>
              <a:t> - уход человека в себя;</a:t>
            </a:r>
          </a:p>
          <a:p>
            <a:pPr>
              <a:buNone/>
            </a:pPr>
            <a:r>
              <a:rPr lang="ru-RU" dirty="0" smtClean="0"/>
              <a:t> - ощущение дискомфорта от замкнутого пространства и многие другие жизненные события и ситуации.</a:t>
            </a:r>
          </a:p>
          <a:p>
            <a:pPr>
              <a:buNone/>
            </a:pPr>
            <a:r>
              <a:rPr lang="ru-RU" dirty="0" smtClean="0"/>
              <a:t> Наиболее сильным стрессом является одиночество в старости. У человека нет ни родственников, сверстников, друзей. Одиночество в старости может быть связано и с отдельным проживанием от молодых членов семьи. Однако более существенными в старости оказываются психологические аспекты (изоляция, самоизоляция), отражающие осознание одиночества как непонимания и безразличия со стороны окружающих. Особенно реальным одиночество становится для человека, живущего долго. В центре внимания, дум, размышлений старого человека может быть исключительно ситуация, породившая ограничение круга общения. Неоднородность и сложность чувства одиночества выражается в том, что старый человек, с одной стороны, ощущает увеличивающийся разрыв с окружающими, боится одинокого образа жизни; с другой стороны, он стремится отгородиться от окружающих, защитить свой мир и стабильность в нем от вторжения посторонних. Практикующие геронтологи постоянно сталкиваются с фактами, когда жалобы на одиночество исходят от старых людей, живущих вместе с родственниками или детьми, гораздо чаще, чем от стариков, живущих отдельно. Одна из очень серьезных причин нарушения связей с окружающим кроется в нарушении связей стариков с молодыми людьми. Нередким сегодня можно назвать и такое явление, как </a:t>
            </a:r>
            <a:r>
              <a:rPr lang="ru-RU" i="1" dirty="0" err="1" smtClean="0"/>
              <a:t>геронтофобия</a:t>
            </a:r>
            <a:r>
              <a:rPr lang="ru-RU" i="1" dirty="0" smtClean="0"/>
              <a:t>,</a:t>
            </a:r>
            <a:r>
              <a:rPr lang="ru-RU" dirty="0" smtClean="0"/>
              <a:t> или враждебные чувства по отношению к старым людям.</a:t>
            </a:r>
          </a:p>
          <a:p>
            <a:pPr>
              <a:buNone/>
            </a:pPr>
            <a:r>
              <a:rPr lang="ru-RU" dirty="0" smtClean="0"/>
              <a:t> Многие из стрессоров людей пожилого и старого возраста можно предупредить или относительно безболезненно преодолеть именно за счет изменения к старикам и к процессу старения в целом. Известный американский врач и основатель Института соматических исследований Томас </a:t>
            </a:r>
            <a:r>
              <a:rPr lang="ru-RU" dirty="0" err="1" smtClean="0"/>
              <a:t>Ханна</a:t>
            </a:r>
            <a:r>
              <a:rPr lang="ru-RU" dirty="0" smtClean="0"/>
              <a:t> пишет: что прославление молодости - это оборотная сторона ненависти к старению… Если мы не поймем, что жизнь и старение представляют собой процесс роста и прогресса, то мы не поймем основные принципы жизни…» (</a:t>
            </a:r>
            <a:r>
              <a:rPr lang="ru-RU" dirty="0" err="1" smtClean="0"/>
              <a:t>Ханна</a:t>
            </a:r>
            <a:r>
              <a:rPr lang="ru-RU" dirty="0" smtClean="0"/>
              <a:t> Т.1996г.)</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txBody>
          <a:bodyPr>
            <a:normAutofit fontScale="40000" lnSpcReduction="20000"/>
          </a:bodyPr>
          <a:lstStyle/>
          <a:p>
            <a:pPr algn="ctr">
              <a:buNone/>
            </a:pPr>
            <a:r>
              <a:rPr lang="ru-RU" b="1" dirty="0" smtClean="0"/>
              <a:t>	Психогенные </a:t>
            </a:r>
            <a:r>
              <a:rPr lang="ru-RU" b="1" dirty="0" smtClean="0"/>
              <a:t>факторы невротических расстройств в позднем </a:t>
            </a:r>
            <a:r>
              <a:rPr lang="ru-RU" b="1" dirty="0" smtClean="0"/>
              <a:t>возрасте</a:t>
            </a:r>
          </a:p>
          <a:p>
            <a:pPr algn="ctr">
              <a:buNone/>
            </a:pPr>
            <a:endParaRPr lang="ru-RU" b="1" dirty="0" smtClean="0"/>
          </a:p>
          <a:p>
            <a:pPr algn="ctr">
              <a:buNone/>
            </a:pPr>
            <a:endParaRPr lang="ru-RU" dirty="0" smtClean="0"/>
          </a:p>
          <a:p>
            <a:pPr>
              <a:buNone/>
            </a:pPr>
            <a:r>
              <a:rPr lang="ru-RU" dirty="0" smtClean="0"/>
              <a:t>	</a:t>
            </a:r>
            <a:r>
              <a:rPr lang="ru-RU" sz="3400" dirty="0" smtClean="0"/>
              <a:t>Невротическое </a:t>
            </a:r>
            <a:r>
              <a:rPr lang="ru-RU" sz="3400" dirty="0" smtClean="0"/>
              <a:t>расстройство (невроз) является одной из распространенных форм психической патологии, в которой в числе </a:t>
            </a:r>
            <a:r>
              <a:rPr lang="ru-RU" sz="3400" dirty="0" err="1" smtClean="0"/>
              <a:t>патоформирующих</a:t>
            </a:r>
            <a:r>
              <a:rPr lang="ru-RU" sz="3400" dirty="0" smtClean="0"/>
              <a:t> факторов выступает социальная среда. Большинство проведенных за последнее десятилетие исследований в нашей стране, рассматривая неврозы с позиции </a:t>
            </a:r>
            <a:r>
              <a:rPr lang="ru-RU" sz="3400" dirty="0" err="1" smtClean="0"/>
              <a:t>биопсихосоциальной</a:t>
            </a:r>
            <a:r>
              <a:rPr lang="ru-RU" sz="3400" dirty="0" smtClean="0"/>
              <a:t> модели, указывает на увеличение заболеваемости ими среди населения и связывает этот факт со "стрессами социальных изменений", под которыми подразумевается </a:t>
            </a:r>
            <a:r>
              <a:rPr lang="ru-RU" sz="3400" dirty="0" err="1" smtClean="0"/>
              <a:t>дистресс</a:t>
            </a:r>
            <a:r>
              <a:rPr lang="ru-RU" sz="3400" dirty="0" smtClean="0"/>
              <a:t>, обусловленный радикальными и крупномасштабными переменами в жизни общества. Эти перемены внесли в патогенез неврозов множество психогенных факторов, которые, являясь для большинства населения новыми, не характерными для социальных норм воспитания и </a:t>
            </a:r>
            <a:r>
              <a:rPr lang="ru-RU" sz="3400" dirty="0" err="1" smtClean="0"/>
              <a:t>научения</a:t>
            </a:r>
            <a:r>
              <a:rPr lang="ru-RU" sz="3400" dirty="0" smtClean="0"/>
              <a:t> в процессе становления личности в социалистическом обществе, привели к психологическому феномену кризиса идентичности. В наибольшей мере макросоциальные изменения затронули население позднего возраста (после 45 лет), что также отмечается в исследованиях, проведенных не только в России, но и за рубежом, в странах Восточной и Центральной Европы (страны бывшего </a:t>
            </a:r>
            <a:r>
              <a:rPr lang="ru-RU" sz="3400" dirty="0" err="1" smtClean="0"/>
              <a:t>соцлагеря</a:t>
            </a:r>
            <a:r>
              <a:rPr lang="ru-RU" sz="3400" dirty="0" smtClean="0"/>
              <a:t>). Поздний возраст несет в себе и экзистенциальную составляющую с нарастанием тревоги смерти, утратой смысла жизни, в том числе вследствие ухудшения соматического состояния и увеличения риска развития тяжелых хронических заболеваний с высокопотенциальным летальным исходом (</a:t>
            </a:r>
            <a:r>
              <a:rPr lang="ru-RU" sz="3400" dirty="0" err="1" smtClean="0"/>
              <a:t>онкопатологии</a:t>
            </a:r>
            <a:r>
              <a:rPr lang="ru-RU" sz="3400" dirty="0" smtClean="0"/>
              <a:t>, </a:t>
            </a:r>
            <a:r>
              <a:rPr lang="ru-RU" sz="3400" dirty="0" err="1" smtClean="0"/>
              <a:t>сердечно-сосудистой</a:t>
            </a:r>
            <a:r>
              <a:rPr lang="ru-RU" sz="3400" dirty="0" smtClean="0"/>
              <a:t> -инсульты, инфаркты), социальной изоляции в результате смены социального статуса в производственной сфере (приближение к пенсионному возрасту, снижение устойчивости к физическим и </a:t>
            </a:r>
            <a:r>
              <a:rPr lang="ru-RU" sz="3400" dirty="0" err="1" smtClean="0"/>
              <a:t>психоэмоциональным</a:t>
            </a:r>
            <a:r>
              <a:rPr lang="ru-RU" sz="3400" dirty="0" smtClean="0"/>
              <a:t> нагрузкам), семейной сфере (уход из родительской семьи детей, смерть близких). Результатом суммации этих факторов является резкое изменение в воображении определенной модели мира, созданной </a:t>
            </a:r>
            <a:r>
              <a:rPr lang="ru-RU" sz="3400" dirty="0" err="1" smtClean="0"/>
              <a:t>идивидом</a:t>
            </a:r>
            <a:r>
              <a:rPr lang="ru-RU" sz="3400" dirty="0" smtClean="0"/>
              <a:t> с целью адаптации к среде с дестабилизацией социального поля его функционирования. Это приводит к необходимости приспособления к новым взаимоотношениям в социуме в максимально короткие сроки и развитию напряжения </a:t>
            </a:r>
            <a:r>
              <a:rPr lang="ru-RU" sz="3400" dirty="0" err="1" smtClean="0"/>
              <a:t>протективных</a:t>
            </a:r>
            <a:r>
              <a:rPr lang="ru-RU" sz="3400" dirty="0" smtClean="0"/>
              <a:t> ресурсов личности, что в конечном итоге может выйти далеко за пределы оптимального уровня человеческих адаптационных возможностей и вызвать невроз, а также пролонгировать его течение. Целью настоящего исследования явилось изучение особенностей психотравмирующих ситуаций в аспекте изменившихся условий жизни людей позднего возраста, приведших к развитию невроза</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TotalTime>
  <Words>5306</Words>
  <Application>Microsoft Office PowerPoint</Application>
  <PresentationFormat>Экран (4:3)</PresentationFormat>
  <Paragraphs>113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Аспект</vt:lpstr>
      <vt:lpstr>ЛЕКЦИЯ №5</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№5</dc:title>
  <cp:lastModifiedBy>ВИОЛА</cp:lastModifiedBy>
  <cp:revision>3</cp:revision>
  <dcterms:modified xsi:type="dcterms:W3CDTF">2020-04-21T11:40:18Z</dcterms:modified>
</cp:coreProperties>
</file>